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Lst>
  <p:notesMasterIdLst>
    <p:notesMasterId r:id="rId29"/>
  </p:notesMasterIdLst>
  <p:sldIdLst>
    <p:sldId id="256" r:id="rId5"/>
    <p:sldId id="279" r:id="rId6"/>
    <p:sldId id="280" r:id="rId7"/>
    <p:sldId id="257" r:id="rId8"/>
    <p:sldId id="258" r:id="rId9"/>
    <p:sldId id="259" r:id="rId10"/>
    <p:sldId id="281" r:id="rId11"/>
    <p:sldId id="260" r:id="rId12"/>
    <p:sldId id="269" r:id="rId13"/>
    <p:sldId id="286" r:id="rId14"/>
    <p:sldId id="282" r:id="rId15"/>
    <p:sldId id="272" r:id="rId16"/>
    <p:sldId id="276" r:id="rId17"/>
    <p:sldId id="277" r:id="rId18"/>
    <p:sldId id="278" r:id="rId19"/>
    <p:sldId id="275" r:id="rId20"/>
    <p:sldId id="283" r:id="rId21"/>
    <p:sldId id="262" r:id="rId22"/>
    <p:sldId id="266" r:id="rId23"/>
    <p:sldId id="263" r:id="rId24"/>
    <p:sldId id="265" r:id="rId25"/>
    <p:sldId id="264" r:id="rId26"/>
    <p:sldId id="284" r:id="rId27"/>
    <p:sldId id="285" r:id="rId28"/>
  </p:sldIdLst>
  <p:sldSz cx="12192000" cy="6858000"/>
  <p:notesSz cx="6858000" cy="13906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F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DAA5ED-CCC0-4339-AB7C-898EA7F1F653}" v="48" dt="2020-02-11T20:50:30.640"/>
    <p1510:client id="{ADE4855D-9CCE-407B-88DD-C3579E9FF68D}" v="665" dt="2019-12-03T21:44:35.416"/>
    <p1510:client id="{31932E04-3E4C-4A8B-8BF2-A5478950F9D4}" v="854" dt="2019-12-03T21:29:13.7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7"/>
  </p:normalViewPr>
  <p:slideViewPr>
    <p:cSldViewPr snapToGrid="0">
      <p:cViewPr varScale="1">
        <p:scale>
          <a:sx n="110" d="100"/>
          <a:sy n="110"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9674C-2AD1-0C43-8674-A9DBEE9BC36D}" type="datetimeFigureOut">
              <a:rPr lang="en-US" smtClean="0"/>
              <a:t>2/11/20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BB1E4-787B-9240-BF21-916332B2D22A}" type="slidenum">
              <a:rPr lang="en-US" smtClean="0"/>
              <a:t>‹#›</a:t>
            </a:fld>
            <a:endParaRPr lang="en-US"/>
          </a:p>
        </p:txBody>
      </p:sp>
    </p:spTree>
    <p:extLst>
      <p:ext uri="{BB962C8B-B14F-4D97-AF65-F5344CB8AC3E}">
        <p14:creationId xmlns:p14="http://schemas.microsoft.com/office/powerpoint/2010/main" val="2317770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understanding-semantic-segmentation-with-unet-6be4f42d4b47"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deeplearning.net/tutorial/fcn_2D_segm.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towardsdatascience.com/review-fcn-semantic-segmentation-eb8c9b50d2d1"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understanding-semantic-segmentation-with-unet-6be4f42d4b47"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medium.com/activating-robotic-minds/up-sampling-with-transposed-convolution-9ae4f2df52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aggle.com/ezietsman/airbus-ed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ezietsman/airbus-e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owardsdatascience.com/review-resnet-winner-of-ilsvrc-2015-image-classification-localization-detection-e39402bfa5d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metric sweeps over a range of </a:t>
            </a:r>
            <a:r>
              <a:rPr lang="en-US" sz="1200" b="0" i="0" u="none" strike="noStrike" kern="1200" dirty="0" err="1">
                <a:solidFill>
                  <a:schemeClr val="tx1"/>
                </a:solidFill>
                <a:effectLst/>
                <a:latin typeface="+mn-lt"/>
                <a:ea typeface="+mn-ea"/>
                <a:cs typeface="+mn-cs"/>
              </a:rPr>
              <a:t>IoU</a:t>
            </a:r>
            <a:r>
              <a:rPr lang="en-US" sz="1200" b="0" i="0" u="none" strike="noStrike" kern="1200" dirty="0">
                <a:solidFill>
                  <a:schemeClr val="tx1"/>
                </a:solidFill>
                <a:effectLst/>
                <a:latin typeface="+mn-lt"/>
                <a:ea typeface="+mn-ea"/>
                <a:cs typeface="+mn-cs"/>
              </a:rPr>
              <a:t> thresholds, at each point calculating an F2 Score. The threshold values range from 0.5 to 0.95 with a step size of 0.05: </a:t>
            </a:r>
            <a:r>
              <a:rPr lang="en-US" dirty="0"/>
              <a:t>(0.5, 0.55, 0.6, 0.65, 0.7, 0.75, 0.8, 0.85, 0.9, 0.95)</a:t>
            </a:r>
            <a:r>
              <a:rPr lang="en-US" sz="1200" b="0" i="0" u="none" strike="noStrike" kern="1200" dirty="0">
                <a:solidFill>
                  <a:schemeClr val="tx1"/>
                </a:solidFill>
                <a:effectLst/>
                <a:latin typeface="+mn-lt"/>
                <a:ea typeface="+mn-ea"/>
                <a:cs typeface="+mn-cs"/>
              </a:rPr>
              <a:t>. In other words, at a threshold of 0.5, a predicted object is considered a "hit" if its intersection over union with a ground truth object is greater than 0.5.</a:t>
            </a:r>
            <a:endParaRPr lang="en-US" dirty="0"/>
          </a:p>
        </p:txBody>
      </p:sp>
      <p:sp>
        <p:nvSpPr>
          <p:cNvPr id="4" name="Slide Number Placeholder 3"/>
          <p:cNvSpPr>
            <a:spLocks noGrp="1"/>
          </p:cNvSpPr>
          <p:nvPr>
            <p:ph type="sldNum" sz="quarter" idx="5"/>
          </p:nvPr>
        </p:nvSpPr>
        <p:spPr/>
        <p:txBody>
          <a:bodyPr/>
          <a:lstStyle/>
          <a:p>
            <a:fld id="{996BB1E4-787B-9240-BF21-916332B2D22A}" type="slidenum">
              <a:rPr lang="en-US" smtClean="0"/>
              <a:t>2</a:t>
            </a:fld>
            <a:endParaRPr lang="en-US"/>
          </a:p>
        </p:txBody>
      </p:sp>
    </p:spTree>
    <p:extLst>
      <p:ext uri="{BB962C8B-B14F-4D97-AF65-F5344CB8AC3E}">
        <p14:creationId xmlns:p14="http://schemas.microsoft.com/office/powerpoint/2010/main" val="2627283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BB1E4-787B-9240-BF21-916332B2D22A}" type="slidenum">
              <a:rPr lang="en-US" smtClean="0"/>
              <a:t>16</a:t>
            </a:fld>
            <a:endParaRPr lang="en-US"/>
          </a:p>
        </p:txBody>
      </p:sp>
    </p:spTree>
    <p:extLst>
      <p:ext uri="{BB962C8B-B14F-4D97-AF65-F5344CB8AC3E}">
        <p14:creationId xmlns:p14="http://schemas.microsoft.com/office/powerpoint/2010/main" val="91297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Moving on we will be exploring techniques used in semantic segmentation</a:t>
            </a:r>
          </a:p>
          <a:p>
            <a:pPr marL="171450" indent="-171450">
              <a:buFont typeface="Arial"/>
              <a:buChar char="•"/>
            </a:pPr>
            <a:r>
              <a:rPr lang="en-US" b="0" i="0" u="none" strike="noStrike" kern="1200">
                <a:effectLst/>
              </a:rPr>
              <a:t>Segmentation task is different from classification task because it requires predicting a class for each pixel of the input image, instead of only 1 class for the whole input. Classification needs to understand </a:t>
            </a:r>
            <a:r>
              <a:rPr lang="en-US" b="0" i="1" u="none" strike="noStrike" kern="1200">
                <a:effectLst/>
              </a:rPr>
              <a:t>what</a:t>
            </a:r>
            <a:r>
              <a:rPr lang="en-US" b="0" i="0" u="none" strike="noStrike" kern="1200">
                <a:effectLst/>
              </a:rPr>
              <a:t> is in the input (namely, the context). However, in order to predict what is in the input for each pixel, segmentation needs to recover not only </a:t>
            </a:r>
            <a:r>
              <a:rPr lang="en-US" b="0" i="1" u="none" strike="noStrike" kern="1200">
                <a:effectLst/>
              </a:rPr>
              <a:t>what</a:t>
            </a:r>
            <a:r>
              <a:rPr lang="en-US" b="0" i="0" u="none" strike="noStrike" kern="1200">
                <a:effectLst/>
              </a:rPr>
              <a:t> is in the input, but also </a:t>
            </a:r>
            <a:r>
              <a:rPr lang="en-US" b="0" i="1" u="none" strike="noStrike" kern="1200">
                <a:effectLst/>
              </a:rPr>
              <a:t>where</a:t>
            </a:r>
            <a:r>
              <a:rPr lang="en-US" b="0" i="0" u="none" strike="noStrike" kern="1200">
                <a:effectLst/>
              </a:rPr>
              <a:t>.</a:t>
            </a:r>
            <a:endParaRPr lang="en-US">
              <a:cs typeface="Calibri" panose="020F0502020204030204"/>
            </a:endParaRPr>
          </a:p>
          <a:p>
            <a:pPr marL="628650" lvl="1" indent="-171450">
              <a:buFont typeface="Arial"/>
              <a:buChar char="•"/>
            </a:pPr>
            <a:r>
              <a:rPr lang="en-US"/>
              <a:t>again semantic </a:t>
            </a:r>
            <a:r>
              <a:rPr lang="en-US" err="1"/>
              <a:t>segmendtation</a:t>
            </a:r>
            <a:r>
              <a:rPr lang="en-US"/>
              <a:t> is different from instance segmentation in that we only label each pixel in the class it belongs to and not the instance of that class</a:t>
            </a:r>
            <a:endParaRPr lang="en-US">
              <a:cs typeface="Calibri" panose="020F0502020204030204"/>
            </a:endParaRPr>
          </a:p>
          <a:p>
            <a:endParaRPr lang="en-US"/>
          </a:p>
          <a:p>
            <a:pPr marL="171450" indent="-171450">
              <a:buFont typeface="Arial"/>
              <a:buChar char="•"/>
            </a:pPr>
            <a:r>
              <a:rPr lang="en-US"/>
              <a:t>One of the primary methods used in semantic segmentation is Fully Convolutional Networks</a:t>
            </a:r>
          </a:p>
          <a:p>
            <a:pPr marL="171450" indent="-171450">
              <a:buFont typeface="Arial"/>
              <a:buChar char="•"/>
            </a:pPr>
            <a:r>
              <a:rPr lang="en-US"/>
              <a:t>Owe their name to their architecture, which is built only from locally connected layers i.e. layers taking advantage of CNN’s parameter sharing</a:t>
            </a:r>
          </a:p>
          <a:p>
            <a:pPr marL="171450" indent="-171450">
              <a:buFont typeface="Arial"/>
              <a:buChar char="•"/>
            </a:pPr>
            <a:r>
              <a:rPr lang="en-US"/>
              <a:t>These networks usually have two sections:</a:t>
            </a:r>
            <a:endParaRPr lang="en-US">
              <a:cs typeface="Calibri"/>
            </a:endParaRPr>
          </a:p>
          <a:p>
            <a:pPr marL="514350" lvl="1" indent="-228600">
              <a:buAutoNum type="arabicPeriod"/>
            </a:pPr>
            <a:r>
              <a:rPr lang="en-US"/>
              <a:t>a </a:t>
            </a:r>
            <a:r>
              <a:rPr lang="en-US" b="1" err="1"/>
              <a:t>downsampling</a:t>
            </a:r>
            <a:r>
              <a:rPr lang="en-US" b="1"/>
              <a:t> </a:t>
            </a:r>
            <a:r>
              <a:rPr lang="en-US"/>
              <a:t>or </a:t>
            </a:r>
            <a:r>
              <a:rPr lang="en-US" b="1"/>
              <a:t>encoder </a:t>
            </a:r>
            <a:r>
              <a:rPr lang="en-US"/>
              <a:t>section which captures the context</a:t>
            </a:r>
            <a:r>
              <a:rPr lang="en-US" i="1"/>
              <a:t> -- </a:t>
            </a:r>
            <a:r>
              <a:rPr lang="en-US" b="1" i="1"/>
              <a:t>the what</a:t>
            </a:r>
            <a:endParaRPr lang="en-US">
              <a:cs typeface="Calibri" panose="020F0502020204030204"/>
            </a:endParaRPr>
          </a:p>
          <a:p>
            <a:pPr marL="514350" lvl="1" indent="-228600">
              <a:buAutoNum type="arabicPeriod"/>
            </a:pPr>
            <a:r>
              <a:rPr lang="en-US"/>
              <a:t>An </a:t>
            </a:r>
            <a:r>
              <a:rPr lang="en-US" b="1" err="1"/>
              <a:t>upsamplingor</a:t>
            </a:r>
            <a:r>
              <a:rPr lang="en-US" b="1"/>
              <a:t> </a:t>
            </a:r>
            <a:r>
              <a:rPr lang="en-US"/>
              <a:t>or</a:t>
            </a:r>
            <a:r>
              <a:rPr lang="en-US" b="1"/>
              <a:t> decoder  </a:t>
            </a:r>
            <a:r>
              <a:rPr lang="en-US"/>
              <a:t>section which captures </a:t>
            </a:r>
            <a:r>
              <a:rPr lang="en-US" b="1" i="1"/>
              <a:t>the where </a:t>
            </a:r>
            <a:r>
              <a:rPr lang="en-US"/>
              <a:t>since the </a:t>
            </a:r>
            <a:r>
              <a:rPr lang="en-US" err="1"/>
              <a:t>downsampling</a:t>
            </a:r>
            <a:r>
              <a:rPr lang="en-US"/>
              <a:t> creates deep feature maps that lose the localization’</a:t>
            </a:r>
            <a:endParaRPr lang="en-US">
              <a:cs typeface="Calibri"/>
            </a:endParaRPr>
          </a:p>
          <a:p>
            <a:endParaRPr lang="en-US">
              <a:cs typeface="Calibri"/>
            </a:endParaRPr>
          </a:p>
          <a:p>
            <a:pPr marL="171450" indent="-171450">
              <a:buFont typeface="Arial"/>
              <a:buChar char="•"/>
            </a:pPr>
            <a:r>
              <a:rPr lang="en-US"/>
              <a:t>Another common inclusion in these FCNs are skip connections, but as we will see they are not required as is the case for the FCN-32s model.</a:t>
            </a:r>
            <a:endParaRPr lang="en-US">
              <a:cs typeface="Calibri"/>
            </a:endParaRPr>
          </a:p>
          <a:p>
            <a:pPr lvl="1" indent="-171450">
              <a:buFont typeface="Arial"/>
              <a:buChar char="•"/>
            </a:pPr>
            <a:r>
              <a:rPr lang="en-US"/>
              <a:t>a connection that bypasses at least one layer. Here, it is often used to transfer local information by concatenating or summing feature maps from the </a:t>
            </a:r>
            <a:r>
              <a:rPr lang="en-US" err="1"/>
              <a:t>downsampling</a:t>
            </a:r>
            <a:r>
              <a:rPr lang="en-US"/>
              <a:t> path with feature maps from the </a:t>
            </a:r>
            <a:r>
              <a:rPr lang="en-US" err="1"/>
              <a:t>upsampling</a:t>
            </a:r>
            <a:r>
              <a:rPr lang="en-US"/>
              <a:t> path. Merging features from various resolution levels helps combining context information with spatial information.</a:t>
            </a:r>
            <a:endParaRPr lang="en-US">
              <a:cs typeface="Calibri"/>
            </a:endParaRPr>
          </a:p>
          <a:p>
            <a:pPr marL="171450" indent="-171450">
              <a:buFont typeface="Arial"/>
              <a:buChar char="•"/>
            </a:pPr>
            <a:endParaRPr lang="en-US">
              <a:cs typeface="Calibri"/>
            </a:endParaRPr>
          </a:p>
          <a:p>
            <a:pPr marL="171450" indent="-171450">
              <a:buFont typeface="Arial"/>
              <a:buChar char="•"/>
            </a:pPr>
            <a:endParaRPr lang="en-US"/>
          </a:p>
          <a:p>
            <a:pPr marL="171450" indent="-171450">
              <a:buFont typeface="Arial"/>
              <a:buChar char="•"/>
            </a:pPr>
            <a:r>
              <a:rPr lang="en-US"/>
              <a:t>On the right here we can see three standard FCN variants that are used FCN-32, 16 &amp; 8.</a:t>
            </a:r>
            <a:endParaRPr lang="en-US">
              <a:cs typeface="Calibri"/>
            </a:endParaRPr>
          </a:p>
          <a:p>
            <a:pPr lvl="1" indent="-171450">
              <a:buFont typeface="Arial"/>
              <a:buChar char="•"/>
            </a:pPr>
            <a:r>
              <a:rPr lang="en-US"/>
              <a:t> In the figures, convolutional layers are represented as vertical lines between pooling layers, which </a:t>
            </a:r>
            <a:r>
              <a:rPr lang="en-US" err="1"/>
              <a:t>explicitely</a:t>
            </a:r>
            <a:r>
              <a:rPr lang="en-US"/>
              <a:t> show the relative size of the feature maps</a:t>
            </a:r>
            <a:endParaRPr lang="en-US">
              <a:cs typeface="Calibri"/>
            </a:endParaRPr>
          </a:p>
          <a:p>
            <a:pPr lvl="1" indent="-171450">
              <a:buFont typeface="Arial"/>
              <a:buChar char="•"/>
            </a:pPr>
            <a:r>
              <a:rPr lang="en-US"/>
              <a:t>All three networks share the same </a:t>
            </a:r>
            <a:r>
              <a:rPr lang="en-US" err="1"/>
              <a:t>downsampling</a:t>
            </a:r>
            <a:r>
              <a:rPr lang="en-US"/>
              <a:t> path, in this case 7 convolutional layers and 5 </a:t>
            </a:r>
            <a:r>
              <a:rPr lang="en-US" err="1"/>
              <a:t>maxpooling</a:t>
            </a:r>
            <a:r>
              <a:rPr lang="en-US"/>
              <a:t> layers</a:t>
            </a:r>
            <a:endParaRPr lang="en-US">
              <a:cs typeface="Calibri"/>
            </a:endParaRPr>
          </a:p>
          <a:p>
            <a:pPr lvl="1" indent="-171450">
              <a:buFont typeface="Arial"/>
              <a:buChar char="•"/>
            </a:pPr>
            <a:r>
              <a:rPr lang="en-US"/>
              <a:t>The models differ in their </a:t>
            </a:r>
            <a:r>
              <a:rPr lang="en-US" err="1"/>
              <a:t>upsampling</a:t>
            </a:r>
            <a:r>
              <a:rPr lang="en-US"/>
              <a:t> methods (I.e. all layers after conv7 and the spatial precision of their output</a:t>
            </a:r>
            <a:endParaRPr lang="en-US">
              <a:cs typeface="Calibri" panose="020F0502020204030204"/>
            </a:endParaRPr>
          </a:p>
          <a:p>
            <a:pPr lvl="1" indent="-171450">
              <a:buFont typeface="Arial"/>
              <a:buChar char="•"/>
            </a:pPr>
            <a:r>
              <a:rPr lang="en-US"/>
              <a:t>Beginning with FCN-32s it </a:t>
            </a:r>
            <a:r>
              <a:rPr lang="en-US" err="1"/>
              <a:t>umsamples</a:t>
            </a:r>
            <a:r>
              <a:rPr lang="en-US"/>
              <a:t> directly from the conv7 layer using bilinear interpolation (i.e. a non-learned </a:t>
            </a:r>
            <a:r>
              <a:rPr lang="en-US" err="1"/>
              <a:t>upsampling</a:t>
            </a:r>
            <a:r>
              <a:rPr lang="en-US"/>
              <a:t> method)</a:t>
            </a:r>
            <a:endParaRPr lang="en-US">
              <a:cs typeface="Calibri"/>
            </a:endParaRPr>
          </a:p>
          <a:p>
            <a:pPr lvl="1" indent="-171450">
              <a:buFont typeface="Arial"/>
              <a:buChar char="•"/>
            </a:pPr>
            <a:endParaRPr lang="en-US"/>
          </a:p>
          <a:p>
            <a:r>
              <a:rPr lang="en-US">
                <a:hlinkClick r:id="rId3"/>
              </a:rPr>
              <a:t>https://towardsdatascience.com/understanding-semantic-segmentation-with-unet-6be4f42d4b47</a:t>
            </a:r>
            <a:r>
              <a:rPr lang="en-US"/>
              <a:t>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996BB1E4-787B-9240-BF21-916332B2D22A}" type="slidenum">
              <a:rPr lang="en-US" smtClean="0"/>
              <a:t>18</a:t>
            </a:fld>
            <a:endParaRPr lang="en-US"/>
          </a:p>
        </p:txBody>
      </p:sp>
    </p:spTree>
    <p:extLst>
      <p:ext uri="{BB962C8B-B14F-4D97-AF65-F5344CB8AC3E}">
        <p14:creationId xmlns:p14="http://schemas.microsoft.com/office/powerpoint/2010/main" val="3344379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http://deeplearning</a:t>
            </a:r>
            <a:r>
              <a:rPr lang="en-US" b="0" i="0" u="none" strike="noStrike" kern="1200">
                <a:effectLst/>
                <a:hlinkClick r:id="rId3"/>
              </a:rPr>
              <a:t>.</a:t>
            </a:r>
            <a:r>
              <a:rPr lang="en-US">
                <a:hlinkClick r:id="rId3"/>
              </a:rPr>
              <a:t>net/tutorial/fcn_2D_segm</a:t>
            </a:r>
            <a:r>
              <a:rPr lang="en-US" b="0" i="0" u="none" strike="noStrike" kern="1200">
                <a:effectLst/>
                <a:hlinkClick r:id="rId3"/>
              </a:rPr>
              <a:t>.</a:t>
            </a:r>
            <a:r>
              <a:rPr lang="en-US">
                <a:hlinkClick r:id="rId3"/>
              </a:rPr>
              <a:t>html</a:t>
            </a:r>
            <a:endParaRPr lang="en-US"/>
          </a:p>
          <a:p>
            <a:r>
              <a:rPr lang="en-US">
                <a:hlinkClick r:id="rId4"/>
              </a:rPr>
              <a:t>https://towardsdatascience.com/review-fcn-semantic-segmentation-eb8c9b50d2d1</a:t>
            </a:r>
          </a:p>
          <a:p>
            <a:endParaRPr lang="en-US"/>
          </a:p>
          <a:p>
            <a:pPr marL="171450" indent="-171450">
              <a:buFont typeface="Arial"/>
              <a:buChar char="•"/>
            </a:pPr>
            <a:r>
              <a:rPr lang="en-US">
                <a:cs typeface="Calibri" panose="020F0502020204030204"/>
              </a:rPr>
              <a:t>Here is another visualization to better understand the different </a:t>
            </a:r>
            <a:r>
              <a:rPr lang="en-US" err="1">
                <a:cs typeface="Calibri" panose="020F0502020204030204"/>
              </a:rPr>
              <a:t>upsampling</a:t>
            </a:r>
            <a:r>
              <a:rPr lang="en-US">
                <a:cs typeface="Calibri" panose="020F0502020204030204"/>
              </a:rPr>
              <a:t> &amp; skip connections used between these FCN variants. </a:t>
            </a:r>
          </a:p>
          <a:p>
            <a:pPr marL="171450" indent="-171450">
              <a:buFont typeface="Arial"/>
              <a:buChar char="•"/>
            </a:pPr>
            <a:r>
              <a:rPr lang="en-US">
                <a:cs typeface="Calibri" panose="020F0502020204030204"/>
              </a:rPr>
              <a:t>Again, we see that the FCN-8 variant which combines </a:t>
            </a:r>
            <a:r>
              <a:rPr lang="en-US"/>
              <a:t>layers that have different precision helps retrieving fine-grained spatial information, as well as coarse contextual information.</a:t>
            </a:r>
            <a:endParaRPr lang="en-US">
              <a:cs typeface="Calibri" panose="020F0502020204030204"/>
            </a:endParaRPr>
          </a:p>
          <a:p>
            <a:endParaRPr lang="en-US"/>
          </a:p>
          <a:p>
            <a:endParaRPr lang="en-US"/>
          </a:p>
          <a:p>
            <a:pPr marL="800100" lvl="1" indent="-342900">
              <a:buAutoNum type="arabicPeriod"/>
            </a:pPr>
            <a:r>
              <a:rPr lang="en-US" b="1"/>
              <a:t>FCN-32</a:t>
            </a:r>
            <a:r>
              <a:rPr lang="en-US"/>
              <a:t> : Produces the segmentation map from </a:t>
            </a:r>
            <a:r>
              <a:rPr lang="en-US" i="1"/>
              <a:t>conv7</a:t>
            </a:r>
            <a:r>
              <a:rPr lang="en-US"/>
              <a:t>by using a transposed convolution layer with stride 32.</a:t>
            </a:r>
            <a:endParaRPr lang="en-US">
              <a:cs typeface="Calibri"/>
            </a:endParaRPr>
          </a:p>
          <a:p>
            <a:pPr marL="800100" lvl="1" indent="-342900">
              <a:buAutoNum type="arabicPeriod"/>
            </a:pPr>
            <a:r>
              <a:rPr lang="en-US" b="1"/>
              <a:t>FCN-16</a:t>
            </a:r>
            <a:r>
              <a:rPr lang="en-US"/>
              <a:t> : Sums the 2x </a:t>
            </a:r>
            <a:r>
              <a:rPr lang="en-US" err="1"/>
              <a:t>upsampled</a:t>
            </a:r>
            <a:r>
              <a:rPr lang="en-US"/>
              <a:t> prediction from </a:t>
            </a:r>
            <a:r>
              <a:rPr lang="en-US" i="1"/>
              <a:t>conv7</a:t>
            </a:r>
            <a:r>
              <a:rPr lang="en-US"/>
              <a:t> (using a transposed convolution with stride 2) with </a:t>
            </a:r>
            <a:r>
              <a:rPr lang="en-US" i="1"/>
              <a:t>pool4</a:t>
            </a:r>
            <a:r>
              <a:rPr lang="en-US"/>
              <a:t> and then produces the segmentation map, by using a transposed convolution layer with stride 16 on top of that.</a:t>
            </a:r>
            <a:endParaRPr lang="en-US">
              <a:cs typeface="Calibri"/>
            </a:endParaRPr>
          </a:p>
          <a:p>
            <a:pPr marL="800100" lvl="1" indent="-342900">
              <a:buAutoNum type="arabicPeriod"/>
            </a:pPr>
            <a:r>
              <a:rPr lang="en-US" b="1"/>
              <a:t>FCN-8</a:t>
            </a:r>
            <a:r>
              <a:rPr lang="en-US"/>
              <a:t> : Sums the 2x </a:t>
            </a:r>
            <a:r>
              <a:rPr lang="en-US" err="1"/>
              <a:t>upsampled</a:t>
            </a:r>
            <a:r>
              <a:rPr lang="en-US"/>
              <a:t> </a:t>
            </a:r>
            <a:r>
              <a:rPr lang="en-US" i="1"/>
              <a:t>conv7</a:t>
            </a:r>
            <a:r>
              <a:rPr lang="en-US"/>
              <a:t> (with a stride 2 transposed convolution) with </a:t>
            </a:r>
            <a:r>
              <a:rPr lang="en-US" i="1"/>
              <a:t>pool4</a:t>
            </a:r>
            <a:r>
              <a:rPr lang="en-US"/>
              <a:t>, </a:t>
            </a:r>
            <a:r>
              <a:rPr lang="en-US" err="1"/>
              <a:t>upsamples</a:t>
            </a:r>
            <a:r>
              <a:rPr lang="en-US"/>
              <a:t> them with a stride 2 transposed convolution and sums them with </a:t>
            </a:r>
            <a:r>
              <a:rPr lang="en-US" i="1"/>
              <a:t>pool3</a:t>
            </a:r>
            <a:r>
              <a:rPr lang="en-US"/>
              <a:t>, and applies a transposed convolution layer with stride 8 on the resulting feature maps to obtain the segmentation map.</a:t>
            </a:r>
            <a:endParaRPr lang="en-US">
              <a:cs typeface="Calibri"/>
            </a:endParaRPr>
          </a:p>
        </p:txBody>
      </p:sp>
      <p:sp>
        <p:nvSpPr>
          <p:cNvPr id="4" name="Slide Number Placeholder 3"/>
          <p:cNvSpPr>
            <a:spLocks noGrp="1"/>
          </p:cNvSpPr>
          <p:nvPr>
            <p:ph type="sldNum" sz="quarter" idx="5"/>
          </p:nvPr>
        </p:nvSpPr>
        <p:spPr/>
        <p:txBody>
          <a:bodyPr/>
          <a:lstStyle/>
          <a:p>
            <a:fld id="{996BB1E4-787B-9240-BF21-916332B2D22A}" type="slidenum">
              <a:rPr lang="en-US" smtClean="0"/>
              <a:t>19</a:t>
            </a:fld>
            <a:endParaRPr lang="en-US"/>
          </a:p>
        </p:txBody>
      </p:sp>
    </p:spTree>
    <p:extLst>
      <p:ext uri="{BB962C8B-B14F-4D97-AF65-F5344CB8AC3E}">
        <p14:creationId xmlns:p14="http://schemas.microsoft.com/office/powerpoint/2010/main" val="2856478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https://towardsdatascience.com/understanding-semantic-segmentation-with-unet-6be4f42d4b47</a:t>
            </a:r>
            <a:r>
              <a:rPr lang="en-US"/>
              <a:t> </a:t>
            </a:r>
          </a:p>
          <a:p>
            <a:endParaRPr lang="en-US">
              <a:cs typeface="Calibri"/>
            </a:endParaRPr>
          </a:p>
          <a:p>
            <a:r>
              <a:rPr lang="en-US"/>
              <a:t>We have chosen to discuss the UNET model as a final model because it was the best performing model in this </a:t>
            </a:r>
            <a:r>
              <a:rPr lang="en-US" err="1"/>
              <a:t>kaggle</a:t>
            </a:r>
            <a:r>
              <a:rPr lang="en-US"/>
              <a:t> competition and is state of the art. Furthermore, it works well with fewer training images and yields more precise segmentations.</a:t>
            </a:r>
            <a:endParaRPr lang="en-US">
              <a:cs typeface="Calibri"/>
            </a:endParaRPr>
          </a:p>
          <a:p>
            <a:endParaRPr lang="en-US">
              <a:cs typeface="Calibri"/>
            </a:endParaRPr>
          </a:p>
          <a:p>
            <a:r>
              <a:rPr lang="en-US">
                <a:cs typeface="Calibri"/>
              </a:rPr>
              <a:t>In addition, UNET is</a:t>
            </a:r>
          </a:p>
          <a:p>
            <a:pPr marL="171450" indent="-171450">
              <a:buFont typeface="Arial"/>
              <a:buChar char="•"/>
            </a:pPr>
            <a:r>
              <a:rPr lang="en-US">
                <a:cs typeface="Calibri"/>
              </a:rPr>
              <a:t>An improved and better performing variant of the FCN is the U-NET model </a:t>
            </a:r>
          </a:p>
          <a:p>
            <a:pPr marL="171450" indent="-171450">
              <a:buFont typeface="Arial"/>
              <a:buChar char="•"/>
            </a:pPr>
            <a:r>
              <a:rPr lang="en-US"/>
              <a:t>Developed by Olaf </a:t>
            </a:r>
            <a:r>
              <a:rPr lang="en-US" err="1"/>
              <a:t>Ronneberger</a:t>
            </a:r>
            <a:r>
              <a:rPr lang="en-US"/>
              <a:t> et al. for Bio Medical Image Segmentation</a:t>
            </a:r>
            <a:endParaRPr lang="en-US">
              <a:cs typeface="Calibri"/>
            </a:endParaRPr>
          </a:p>
          <a:p>
            <a:pPr marL="171450" indent="-171450">
              <a:buFont typeface="Arial"/>
              <a:buChar char="•"/>
            </a:pPr>
            <a:r>
              <a:rPr lang="en-US">
                <a:cs typeface="Calibri"/>
              </a:rPr>
              <a:t>Owes its name to the symmetric U-shape created between the </a:t>
            </a:r>
            <a:r>
              <a:rPr lang="en-US" err="1">
                <a:cs typeface="Calibri"/>
              </a:rPr>
              <a:t>downsampling</a:t>
            </a:r>
            <a:r>
              <a:rPr lang="en-US">
                <a:cs typeface="Calibri"/>
              </a:rPr>
              <a:t> and </a:t>
            </a:r>
            <a:r>
              <a:rPr lang="en-US" err="1">
                <a:cs typeface="Calibri"/>
              </a:rPr>
              <a:t>upsampling</a:t>
            </a:r>
            <a:r>
              <a:rPr lang="en-US">
                <a:cs typeface="Calibri"/>
              </a:rPr>
              <a:t> paths – each with equal number of convolution blocks</a:t>
            </a:r>
          </a:p>
          <a:p>
            <a:pPr marL="171450" indent="-171450">
              <a:buFont typeface="Arial"/>
              <a:buChar char="•"/>
            </a:pPr>
            <a:endParaRPr lang="en-US">
              <a:cs typeface="Calibri"/>
            </a:endParaRPr>
          </a:p>
          <a:p>
            <a:pPr marL="171450" indent="-171450">
              <a:buFont typeface="Arial"/>
              <a:buChar char="•"/>
            </a:pPr>
            <a:r>
              <a:rPr lang="en-US">
                <a:cs typeface="Calibri"/>
              </a:rPr>
              <a:t>Comparing U-NET to the previous FCNs we looked at, here are the differences:</a:t>
            </a:r>
          </a:p>
          <a:p>
            <a:pPr marL="914400" lvl="1" indent="-171450">
              <a:buFont typeface="Arial"/>
              <a:buChar char="•"/>
            </a:pPr>
            <a:r>
              <a:rPr lang="en-US">
                <a:cs typeface="Calibri"/>
              </a:rPr>
              <a:t>Previous FCN variants used summation in their skipped connection between </a:t>
            </a:r>
            <a:r>
              <a:rPr lang="en-US" err="1">
                <a:cs typeface="Calibri" panose="020F0502020204030204"/>
              </a:rPr>
              <a:t>downsampling</a:t>
            </a:r>
            <a:r>
              <a:rPr lang="en-US">
                <a:cs typeface="Calibri"/>
              </a:rPr>
              <a:t> and </a:t>
            </a:r>
            <a:r>
              <a:rPr lang="en-US" err="1">
                <a:cs typeface="Calibri" panose="020F0502020204030204"/>
              </a:rPr>
              <a:t>upsampling</a:t>
            </a:r>
            <a:r>
              <a:rPr lang="en-US">
                <a:cs typeface="Calibri"/>
              </a:rPr>
              <a:t> layers while U-Net uses concatenation similar to the </a:t>
            </a:r>
            <a:r>
              <a:rPr lang="en-US" err="1">
                <a:cs typeface="Calibri" panose="020F0502020204030204"/>
              </a:rPr>
              <a:t>densenet</a:t>
            </a:r>
            <a:r>
              <a:rPr lang="en-US">
                <a:cs typeface="Calibri"/>
              </a:rPr>
              <a:t> previously discussed</a:t>
            </a:r>
          </a:p>
          <a:p>
            <a:pPr marL="914400" lvl="1" indent="-171450">
              <a:buFont typeface="Arial"/>
              <a:buChar char="•"/>
            </a:pPr>
            <a:r>
              <a:rPr lang="en-US">
                <a:cs typeface="Calibri"/>
              </a:rPr>
              <a:t>Again </a:t>
            </a:r>
            <a:r>
              <a:rPr lang="en-US" err="1">
                <a:cs typeface="Calibri" panose="020F0502020204030204"/>
              </a:rPr>
              <a:t>Unet</a:t>
            </a:r>
            <a:r>
              <a:rPr lang="en-US">
                <a:cs typeface="Calibri"/>
              </a:rPr>
              <a:t> is symmetric while previous variants were not</a:t>
            </a:r>
          </a:p>
          <a:p>
            <a:pPr marL="914400" lvl="1" indent="-171450">
              <a:buFont typeface="Arial"/>
              <a:buChar char="•"/>
            </a:pPr>
            <a:r>
              <a:rPr lang="en-US">
                <a:cs typeface="Calibri"/>
              </a:rPr>
              <a:t>Most importantly, the </a:t>
            </a:r>
            <a:r>
              <a:rPr lang="en-US" err="1">
                <a:cs typeface="Calibri" panose="020F0502020204030204"/>
              </a:rPr>
              <a:t>umsampling</a:t>
            </a:r>
            <a:r>
              <a:rPr lang="en-US">
                <a:cs typeface="Calibri"/>
              </a:rPr>
              <a:t> path in U-Net is learnable and uses transposed convolution rather than interpolation techniques used by previous FCN variants </a:t>
            </a:r>
          </a:p>
          <a:p>
            <a:pPr marL="171450" indent="-171450">
              <a:buFont typeface="Arial"/>
              <a:buChar char="•"/>
            </a:pPr>
            <a:r>
              <a:rPr lang="en-US">
                <a:cs typeface="Calibri"/>
              </a:rPr>
              <a:t>We will discuss how the transposed convolutions in the </a:t>
            </a:r>
            <a:r>
              <a:rPr lang="en-US" err="1">
                <a:cs typeface="Calibri" panose="020F0502020204030204"/>
              </a:rPr>
              <a:t>upsampling</a:t>
            </a:r>
            <a:r>
              <a:rPr lang="en-US">
                <a:cs typeface="Calibri"/>
              </a:rPr>
              <a:t> section work in the next slide</a:t>
            </a:r>
          </a:p>
          <a:p>
            <a:pPr marL="171450" indent="-171450">
              <a:buFont typeface="Arial"/>
              <a:buChar char="•"/>
            </a:pPr>
            <a:endParaRPr lang="en-US"/>
          </a:p>
          <a:p>
            <a:pPr marL="628650" lvl="1" indent="-171450">
              <a:spcBef>
                <a:spcPts val="1000"/>
              </a:spcBef>
              <a:buFont typeface="Arial"/>
              <a:buChar char="•"/>
            </a:pPr>
            <a:r>
              <a:rPr lang="en-US" strike="sngStrike"/>
              <a:t>These skip connections intend to provide local information to the global information while </a:t>
            </a:r>
            <a:r>
              <a:rPr lang="en-US" strike="sngStrike" err="1"/>
              <a:t>upsampling</a:t>
            </a:r>
            <a:r>
              <a:rPr lang="en-US" strike="sngStrike"/>
              <a:t>. </a:t>
            </a:r>
            <a:endParaRPr lang="en-US" strike="sngStrike">
              <a:cs typeface="Calibri"/>
            </a:endParaRPr>
          </a:p>
          <a:p>
            <a:pPr marL="628650" lvl="1" indent="-171450">
              <a:spcBef>
                <a:spcPts val="1000"/>
              </a:spcBef>
              <a:buFont typeface="Arial"/>
              <a:buChar char="•"/>
            </a:pPr>
            <a:r>
              <a:rPr lang="en-US" strike="sngStrike"/>
              <a:t>Because of its symmetry, the network has a large number of feature maps in the </a:t>
            </a:r>
            <a:r>
              <a:rPr lang="en-US" strike="sngStrike" err="1"/>
              <a:t>upsampling</a:t>
            </a:r>
            <a:r>
              <a:rPr lang="en-US" strike="sngStrike"/>
              <a:t> path, which allows to transfer information. </a:t>
            </a:r>
            <a:endParaRPr lang="en-US" strike="sngStrike">
              <a:cs typeface="Calibri"/>
            </a:endParaRPr>
          </a:p>
          <a:p>
            <a:pPr marL="628650" lvl="1" indent="-171450">
              <a:spcBef>
                <a:spcPts val="1000"/>
              </a:spcBef>
              <a:buFont typeface="Arial"/>
              <a:buChar char="•"/>
            </a:pPr>
            <a:r>
              <a:rPr lang="en-US" strike="sngStrike"/>
              <a:t>By comparison, the basic FCN architecture only had </a:t>
            </a:r>
            <a:r>
              <a:rPr lang="en-US" i="1" strike="sngStrike"/>
              <a:t>number of classes</a:t>
            </a:r>
            <a:r>
              <a:rPr lang="en-US" strike="sngStrike"/>
              <a:t> feature maps in its </a:t>
            </a:r>
            <a:r>
              <a:rPr lang="en-US" strike="sngStrike" err="1"/>
              <a:t>upsampling</a:t>
            </a:r>
            <a:r>
              <a:rPr lang="en-US" strike="sngStrike"/>
              <a:t> path.</a:t>
            </a:r>
            <a:endParaRPr lang="en-US" strike="sngStrike">
              <a:cs typeface="Calibri"/>
            </a:endParaRPr>
          </a:p>
        </p:txBody>
      </p:sp>
      <p:sp>
        <p:nvSpPr>
          <p:cNvPr id="4" name="Slide Number Placeholder 3"/>
          <p:cNvSpPr>
            <a:spLocks noGrp="1"/>
          </p:cNvSpPr>
          <p:nvPr>
            <p:ph type="sldNum" sz="quarter" idx="5"/>
          </p:nvPr>
        </p:nvSpPr>
        <p:spPr/>
        <p:txBody>
          <a:bodyPr/>
          <a:lstStyle/>
          <a:p>
            <a:fld id="{996BB1E4-787B-9240-BF21-916332B2D22A}" type="slidenum">
              <a:rPr lang="en-US" smtClean="0"/>
              <a:t>20</a:t>
            </a:fld>
            <a:endParaRPr lang="en-US"/>
          </a:p>
        </p:txBody>
      </p:sp>
    </p:spTree>
    <p:extLst>
      <p:ext uri="{BB962C8B-B14F-4D97-AF65-F5344CB8AC3E}">
        <p14:creationId xmlns:p14="http://schemas.microsoft.com/office/powerpoint/2010/main" val="229446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Previous </a:t>
            </a:r>
            <a:r>
              <a:rPr lang="en-US" err="1">
                <a:cs typeface="Calibri"/>
              </a:rPr>
              <a:t>upsampling</a:t>
            </a:r>
            <a:r>
              <a:rPr lang="en-US">
                <a:cs typeface="Calibri"/>
              </a:rPr>
              <a:t> techniques we discussed used such as bilinear interpolation or nearest </a:t>
            </a:r>
            <a:r>
              <a:rPr lang="en-US" err="1">
                <a:cs typeface="Calibri"/>
              </a:rPr>
              <a:t>neghbor</a:t>
            </a:r>
            <a:r>
              <a:rPr lang="en-US">
                <a:cs typeface="Calibri"/>
              </a:rPr>
              <a:t> interpolation </a:t>
            </a:r>
            <a:r>
              <a:rPr lang="en-US"/>
              <a:t>involved some interpolation method which we need to chose when deciding a network architecture. It is like a manual feature engineering and there is nothing that the network can learn about.</a:t>
            </a:r>
            <a:endParaRPr lang="en-US">
              <a:cs typeface="Calibri" panose="020F0502020204030204"/>
            </a:endParaRPr>
          </a:p>
          <a:p>
            <a:pPr marL="171450" indent="-171450">
              <a:buFont typeface="Arial"/>
              <a:buChar char="•"/>
            </a:pPr>
            <a:endParaRPr lang="en-US">
              <a:cs typeface="Calibri" panose="020F0502020204030204"/>
            </a:endParaRPr>
          </a:p>
          <a:p>
            <a:pPr marL="171450" indent="-171450">
              <a:buFont typeface="Arial"/>
              <a:buChar char="•"/>
            </a:pPr>
            <a:r>
              <a:rPr lang="en-US"/>
              <a:t>If we want our network to learn how to up-sample optimally, we can use the transposed convolution.</a:t>
            </a:r>
            <a:endParaRPr lang="en-US">
              <a:cs typeface="Calibri"/>
            </a:endParaRPr>
          </a:p>
          <a:p>
            <a:pPr marL="1085850" lvl="1" indent="-171450">
              <a:buFont typeface="Arial"/>
              <a:buChar char="•"/>
            </a:pPr>
            <a:r>
              <a:rPr lang="en-US"/>
              <a:t>It does not use a predefined interpolation method</a:t>
            </a:r>
            <a:endParaRPr lang="en-US">
              <a:cs typeface="Calibri"/>
            </a:endParaRPr>
          </a:p>
          <a:p>
            <a:pPr marL="1085850" lvl="1" indent="-171450">
              <a:buFont typeface="Arial"/>
              <a:buChar char="•"/>
            </a:pPr>
            <a:r>
              <a:rPr lang="en-US"/>
              <a:t>It has learnable parameters</a:t>
            </a:r>
            <a:endParaRPr lang="en-US">
              <a:cs typeface="Calibri" panose="020F0502020204030204"/>
            </a:endParaRPr>
          </a:p>
          <a:p>
            <a:pPr marL="1085850" lvl="1" indent="-171450">
              <a:buFont typeface="Arial"/>
              <a:buChar char="•"/>
            </a:pPr>
            <a:endParaRPr lang="en-US">
              <a:cs typeface="Calibri" panose="020F0502020204030204"/>
            </a:endParaRPr>
          </a:p>
          <a:p>
            <a:pPr marL="171450" indent="-171450">
              <a:buFont typeface="Arial"/>
              <a:buChar char="•"/>
            </a:pPr>
            <a:r>
              <a:rPr lang="en-US">
                <a:cs typeface="Calibri" panose="020F0502020204030204"/>
              </a:rPr>
              <a:t>Transposed convolutions AKA </a:t>
            </a:r>
            <a:r>
              <a:rPr lang="en-US"/>
              <a:t>Fractionally-</a:t>
            </a:r>
            <a:r>
              <a:rPr lang="en-US" err="1"/>
              <a:t>strided</a:t>
            </a:r>
            <a:r>
              <a:rPr lang="en-US"/>
              <a:t> convolution OR Deconvolution is a one to many relationship that goes from low resolution to high resolution</a:t>
            </a:r>
            <a:endParaRPr lang="en-US">
              <a:cs typeface="Calibri" panose="020F0502020204030204"/>
            </a:endParaRPr>
          </a:p>
          <a:p>
            <a:pPr marL="914400" lvl="1" indent="-171450">
              <a:buFont typeface="Arial"/>
              <a:buChar char="•"/>
            </a:pPr>
            <a:r>
              <a:rPr lang="en-US">
                <a:cs typeface="Calibri" panose="020F0502020204030204"/>
              </a:rPr>
              <a:t>In other words it is the opposite process of a normal convolution</a:t>
            </a:r>
          </a:p>
          <a:p>
            <a:pPr marL="171450" indent="-171450">
              <a:buFont typeface="Arial"/>
              <a:buChar char="•"/>
            </a:pPr>
            <a:endParaRPr lang="en-US">
              <a:cs typeface="Calibri" panose="020F0502020204030204"/>
            </a:endParaRPr>
          </a:p>
          <a:p>
            <a:endParaRPr lang="en-US"/>
          </a:p>
          <a:p>
            <a:r>
              <a:rPr lang="en-US">
                <a:hlinkClick r:id="rId3"/>
              </a:rPr>
              <a:t>https://medium.com/activating-robotic-minds/up-sampling-with-transposed-convolution-9ae4f2df52d0</a:t>
            </a:r>
            <a:r>
              <a:rPr lang="en-US"/>
              <a:t> </a:t>
            </a:r>
          </a:p>
        </p:txBody>
      </p:sp>
      <p:sp>
        <p:nvSpPr>
          <p:cNvPr id="4" name="Slide Number Placeholder 3"/>
          <p:cNvSpPr>
            <a:spLocks noGrp="1"/>
          </p:cNvSpPr>
          <p:nvPr>
            <p:ph type="sldNum" sz="quarter" idx="5"/>
          </p:nvPr>
        </p:nvSpPr>
        <p:spPr/>
        <p:txBody>
          <a:bodyPr/>
          <a:lstStyle/>
          <a:p>
            <a:fld id="{996BB1E4-787B-9240-BF21-916332B2D22A}" type="slidenum">
              <a:rPr lang="en-US" smtClean="0"/>
              <a:t>21</a:t>
            </a:fld>
            <a:endParaRPr lang="en-US"/>
          </a:p>
        </p:txBody>
      </p:sp>
    </p:spTree>
    <p:extLst>
      <p:ext uri="{BB962C8B-B14F-4D97-AF65-F5344CB8AC3E}">
        <p14:creationId xmlns:p14="http://schemas.microsoft.com/office/powerpoint/2010/main" val="12993171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Finally here is an in-depth look at what the </a:t>
            </a:r>
            <a:r>
              <a:rPr lang="en-US" err="1">
                <a:cs typeface="Calibri"/>
              </a:rPr>
              <a:t>unet</a:t>
            </a:r>
            <a:r>
              <a:rPr lang="en-US">
                <a:cs typeface="Calibri"/>
              </a:rPr>
              <a:t> architecture looks like </a:t>
            </a:r>
          </a:p>
          <a:p>
            <a:pPr marL="285750" indent="-285750">
              <a:buFont typeface="Arial"/>
              <a:buChar char="•"/>
            </a:pPr>
            <a:r>
              <a:rPr lang="en-US"/>
              <a:t>The architecture contains two paths:</a:t>
            </a:r>
          </a:p>
          <a:p>
            <a:pPr marL="914400" lvl="1" indent="-285750">
              <a:buAutoNum type="arabicPeriod"/>
            </a:pPr>
            <a:r>
              <a:rPr lang="en-US"/>
              <a:t>First path is the contraction path (also called as the encoder) which is used to capture the context in the image. The encoder is just a traditional stack of convolutional and max pooling layers. </a:t>
            </a:r>
            <a:endParaRPr lang="en-US">
              <a:cs typeface="Calibri" panose="020F0502020204030204"/>
            </a:endParaRPr>
          </a:p>
          <a:p>
            <a:pPr marL="914400" lvl="1" indent="-285750">
              <a:buAutoNum type="arabicPeriod"/>
            </a:pPr>
            <a:r>
              <a:rPr lang="en-US"/>
              <a:t>The second path is the symmetric expanding path (also called as the decoder) which is used to enable precise localization using transposed convolutions.</a:t>
            </a:r>
            <a:endParaRPr lang="en-US">
              <a:cs typeface="Calibri"/>
            </a:endParaRPr>
          </a:p>
          <a:p>
            <a:pPr marL="285750" indent="-285750">
              <a:buFont typeface="Arial"/>
              <a:buChar char="•"/>
            </a:pPr>
            <a:r>
              <a:rPr lang="en-US">
                <a:cs typeface="Calibri"/>
              </a:rPr>
              <a:t>The colored arrows describe the transformation being applied</a:t>
            </a:r>
          </a:p>
          <a:p>
            <a:pPr marL="285750" indent="-285750">
              <a:buFont typeface="Arial"/>
              <a:buChar char="•"/>
            </a:pPr>
            <a:r>
              <a:rPr lang="en-US"/>
              <a:t>In the Encoder, the size of the image gradually reduces while the depth gradually increases.</a:t>
            </a:r>
            <a:endParaRPr lang="en-US">
              <a:cs typeface="Calibri" panose="020F0502020204030204"/>
            </a:endParaRPr>
          </a:p>
          <a:p>
            <a:pPr marL="914400" lvl="1" indent="-285750">
              <a:buFont typeface="Arial"/>
              <a:buChar char="•"/>
            </a:pPr>
            <a:r>
              <a:rPr lang="en-US"/>
              <a:t>This basically means the network learns the “WHAT” information in the image, however it has lost the “WHERE” information</a:t>
            </a:r>
            <a:endParaRPr lang="en-US">
              <a:cs typeface="Calibri" panose="020F0502020204030204"/>
            </a:endParaRPr>
          </a:p>
          <a:p>
            <a:pPr marL="285750" indent="-285750">
              <a:buFont typeface="Arial"/>
              <a:buChar char="•"/>
            </a:pPr>
            <a:r>
              <a:rPr lang="en-US"/>
              <a:t>The right hand side is the expansion path (Decoder), the size of the image gradually increases and the depth gradually decreases</a:t>
            </a:r>
            <a:endParaRPr lang="en-US">
              <a:cs typeface="Calibri"/>
            </a:endParaRPr>
          </a:p>
          <a:p>
            <a:pPr marL="1371600" lvl="1" indent="-285750">
              <a:buFont typeface="Arial"/>
              <a:buChar char="•"/>
            </a:pPr>
            <a:r>
              <a:rPr lang="en-US"/>
              <a:t>We apply transposed convolutions along with regular convolutions</a:t>
            </a:r>
            <a:endParaRPr lang="en-US">
              <a:cs typeface="Calibri"/>
            </a:endParaRPr>
          </a:p>
          <a:p>
            <a:pPr marL="1371600" lvl="1" indent="-285750">
              <a:buFont typeface="Arial"/>
              <a:buChar char="•"/>
            </a:pPr>
            <a:r>
              <a:rPr lang="en-US"/>
              <a:t>The Decoder recovers the “WHERE” information (precise localization) by gradually applying up-sampling</a:t>
            </a:r>
            <a:endParaRPr lang="en-US">
              <a:cs typeface="Calibri"/>
            </a:endParaRPr>
          </a:p>
          <a:p>
            <a:pPr marL="1085850" lvl="1"/>
            <a:endParaRPr lang="en-US">
              <a:cs typeface="Calibri"/>
            </a:endParaRPr>
          </a:p>
          <a:p>
            <a:pPr marL="285750" indent="-285750">
              <a:buFont typeface="Arial"/>
              <a:buChar char="•"/>
            </a:pPr>
            <a:r>
              <a:rPr lang="en-US"/>
              <a:t>To get better precise locations, at every step of the decoder we use skip connections by concatenating the output of the transposed convolution layers with the feature maps from the Encoder at the same level (the grey arrows)</a:t>
            </a:r>
            <a:endParaRPr lang="en-US">
              <a:cs typeface="Calibri"/>
            </a:endParaRPr>
          </a:p>
          <a:p>
            <a:pPr marL="285750" indent="-28575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996BB1E4-787B-9240-BF21-916332B2D22A}" type="slidenum">
              <a:rPr lang="en-US" smtClean="0"/>
              <a:t>22</a:t>
            </a:fld>
            <a:endParaRPr lang="en-US"/>
          </a:p>
        </p:txBody>
      </p:sp>
    </p:spTree>
    <p:extLst>
      <p:ext uri="{BB962C8B-B14F-4D97-AF65-F5344CB8AC3E}">
        <p14:creationId xmlns:p14="http://schemas.microsoft.com/office/powerpoint/2010/main" val="3097071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metric sweeps over a range of </a:t>
            </a:r>
            <a:r>
              <a:rPr lang="en-US" sz="1200" b="0" i="0" u="none" strike="noStrike" kern="1200" err="1">
                <a:solidFill>
                  <a:schemeClr val="tx1"/>
                </a:solidFill>
                <a:effectLst/>
                <a:latin typeface="+mn-lt"/>
                <a:ea typeface="+mn-ea"/>
                <a:cs typeface="+mn-cs"/>
              </a:rPr>
              <a:t>IoU</a:t>
            </a:r>
            <a:r>
              <a:rPr lang="en-US" sz="1200" b="0" i="0" u="none" strike="noStrike" kern="1200">
                <a:solidFill>
                  <a:schemeClr val="tx1"/>
                </a:solidFill>
                <a:effectLst/>
                <a:latin typeface="+mn-lt"/>
                <a:ea typeface="+mn-ea"/>
                <a:cs typeface="+mn-cs"/>
              </a:rPr>
              <a:t> thresholds, at each point calculating an F2 Score. The threshold values range from 0.5 to 0.95 with a step size of 0.05: </a:t>
            </a:r>
            <a:r>
              <a:rPr lang="en-US"/>
              <a:t>(0.5, 0.55, 0.6, 0.65, 0.7, 0.75, 0.8, 0.85, 0.9, 0.95)</a:t>
            </a:r>
            <a:r>
              <a:rPr lang="en-US" sz="1200" b="0" i="0" u="none" strike="noStrike" kern="1200">
                <a:solidFill>
                  <a:schemeClr val="tx1"/>
                </a:solidFill>
                <a:effectLst/>
                <a:latin typeface="+mn-lt"/>
                <a:ea typeface="+mn-ea"/>
                <a:cs typeface="+mn-cs"/>
              </a:rPr>
              <a:t>. In other words, at a threshold of 0.5, a predicted object is considered a "hit" if its intersection over union with a ground truth object is greater than 0.5.</a:t>
            </a:r>
            <a:endParaRPr lang="en-US"/>
          </a:p>
        </p:txBody>
      </p:sp>
      <p:sp>
        <p:nvSpPr>
          <p:cNvPr id="4" name="Slide Number Placeholder 3"/>
          <p:cNvSpPr>
            <a:spLocks noGrp="1"/>
          </p:cNvSpPr>
          <p:nvPr>
            <p:ph type="sldNum" sz="quarter" idx="5"/>
          </p:nvPr>
        </p:nvSpPr>
        <p:spPr/>
        <p:txBody>
          <a:bodyPr/>
          <a:lstStyle/>
          <a:p>
            <a:fld id="{996BB1E4-787B-9240-BF21-916332B2D22A}" type="slidenum">
              <a:rPr lang="en-US" smtClean="0"/>
              <a:t>5</a:t>
            </a:fld>
            <a:endParaRPr lang="en-US"/>
          </a:p>
        </p:txBody>
      </p:sp>
    </p:spTree>
    <p:extLst>
      <p:ext uri="{BB962C8B-B14F-4D97-AF65-F5344CB8AC3E}">
        <p14:creationId xmlns:p14="http://schemas.microsoft.com/office/powerpoint/2010/main" val="1898003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Short insight what the images actually look like</a:t>
            </a:r>
          </a:p>
          <a:p>
            <a:pPr marL="171450" indent="-171450">
              <a:buFontTx/>
              <a:buChar char="-"/>
            </a:pPr>
            <a:r>
              <a:rPr lang="en-US"/>
              <a:t>To the left images without ships, to the right images with ships</a:t>
            </a:r>
          </a:p>
          <a:p>
            <a:pPr marL="171450" indent="-171450">
              <a:buFontTx/>
              <a:buChar char="-"/>
            </a:pPr>
            <a:r>
              <a:rPr lang="en-US"/>
              <a:t>A lot of distractions in the images, like clouds, marinas, land for example</a:t>
            </a:r>
          </a:p>
          <a:p>
            <a:pPr marL="171450" indent="-171450">
              <a:buFontTx/>
              <a:buChar char="-"/>
            </a:pPr>
            <a:r>
              <a:rPr lang="en-US"/>
              <a:t>To the right, we also see what the ship segmentation should ideally look like – ships should not only be classified, but their location in the image should also be marked exactly </a:t>
            </a:r>
            <a:r>
              <a:rPr lang="en-US">
                <a:sym typeface="Wingdings" panose="05000000000000000000" pitchFamily="2" charset="2"/>
              </a:rPr>
              <a:t> However, we are focusing only on the classification</a:t>
            </a:r>
            <a:endParaRPr lang="en-US"/>
          </a:p>
        </p:txBody>
      </p:sp>
      <p:sp>
        <p:nvSpPr>
          <p:cNvPr id="4" name="Slide Number Placeholder 3"/>
          <p:cNvSpPr>
            <a:spLocks noGrp="1"/>
          </p:cNvSpPr>
          <p:nvPr>
            <p:ph type="sldNum" sz="quarter" idx="5"/>
          </p:nvPr>
        </p:nvSpPr>
        <p:spPr/>
        <p:txBody>
          <a:bodyPr/>
          <a:lstStyle/>
          <a:p>
            <a:fld id="{996BB1E4-787B-9240-BF21-916332B2D22A}" type="slidenum">
              <a:rPr lang="en-US" smtClean="0"/>
              <a:t>8</a:t>
            </a:fld>
            <a:endParaRPr lang="en-US"/>
          </a:p>
        </p:txBody>
      </p:sp>
    </p:spTree>
    <p:extLst>
      <p:ext uri="{BB962C8B-B14F-4D97-AF65-F5344CB8AC3E}">
        <p14:creationId xmlns:p14="http://schemas.microsoft.com/office/powerpoint/2010/main" val="319874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Looking at the distribution of ships vs no ships, we see that the dataset is highly imbalanced, with about three times as many images having no ships in them than images having ships in them </a:t>
            </a:r>
            <a:r>
              <a:rPr lang="en-US">
                <a:sym typeface="Wingdings" panose="05000000000000000000" pitchFamily="2" charset="2"/>
              </a:rPr>
              <a:t> Since this is a classification task, we might need to balance the dataset later on</a:t>
            </a:r>
          </a:p>
          <a:p>
            <a:pPr marL="171450" indent="-171450">
              <a:buFontTx/>
              <a:buChar char="-"/>
            </a:pPr>
            <a:r>
              <a:rPr lang="en-US">
                <a:sym typeface="Wingdings" panose="05000000000000000000" pitchFamily="2" charset="2"/>
              </a:rPr>
              <a:t>As for the distribution of ships per image, most of them have 1-4 ships, even though there are a couple of outliers with ten or more ships</a:t>
            </a:r>
            <a:endParaRPr lang="en-US"/>
          </a:p>
          <a:p>
            <a:endParaRPr lang="en-US"/>
          </a:p>
          <a:p>
            <a:r>
              <a:rPr lang="en-US">
                <a:cs typeface="Calibri"/>
              </a:rPr>
              <a:t>For the color distributions code:</a:t>
            </a:r>
            <a:endParaRPr lang="en-US"/>
          </a:p>
          <a:p>
            <a:r>
              <a:rPr lang="en-US">
                <a:hlinkClick r:id="rId3"/>
              </a:rPr>
              <a:t>https://www.kaggle.com/ezietsman/airbus-eda</a:t>
            </a:r>
            <a:r>
              <a:rPr lang="en-US"/>
              <a:t> </a:t>
            </a:r>
          </a:p>
        </p:txBody>
      </p:sp>
      <p:sp>
        <p:nvSpPr>
          <p:cNvPr id="4" name="Slide Number Placeholder 3"/>
          <p:cNvSpPr>
            <a:spLocks noGrp="1"/>
          </p:cNvSpPr>
          <p:nvPr>
            <p:ph type="sldNum" sz="quarter" idx="5"/>
          </p:nvPr>
        </p:nvSpPr>
        <p:spPr/>
        <p:txBody>
          <a:bodyPr/>
          <a:lstStyle/>
          <a:p>
            <a:fld id="{996BB1E4-787B-9240-BF21-916332B2D22A}" type="slidenum">
              <a:rPr lang="en-US" smtClean="0"/>
              <a:t>9</a:t>
            </a:fld>
            <a:endParaRPr lang="en-US"/>
          </a:p>
        </p:txBody>
      </p:sp>
    </p:spTree>
    <p:extLst>
      <p:ext uri="{BB962C8B-B14F-4D97-AF65-F5344CB8AC3E}">
        <p14:creationId xmlns:p14="http://schemas.microsoft.com/office/powerpoint/2010/main" val="301429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The color distribution does not look very different for the overall ships comparing images with ships to images without ships</a:t>
            </a:r>
          </a:p>
          <a:p>
            <a:pPr marL="171450" indent="-171450">
              <a:buFontTx/>
              <a:buChar char="-"/>
            </a:pPr>
            <a:r>
              <a:rPr lang="en-US"/>
              <a:t>However, close up the individual areas do have a very different color distribution </a:t>
            </a:r>
            <a:r>
              <a:rPr lang="en-US">
                <a:sym typeface="Wingdings" panose="05000000000000000000" pitchFamily="2" charset="2"/>
              </a:rPr>
              <a:t> The fact that ships do not affect overall color distribution shows that they take relatively small pixels of the images overall, which makes it harder to detect them</a:t>
            </a:r>
            <a:endParaRPr lang="en-US"/>
          </a:p>
          <a:p>
            <a:endParaRPr lang="en-US"/>
          </a:p>
          <a:p>
            <a:endParaRPr lang="en-US"/>
          </a:p>
          <a:p>
            <a:r>
              <a:rPr lang="en-US">
                <a:cs typeface="Calibri"/>
              </a:rPr>
              <a:t>For the color distributions code:</a:t>
            </a:r>
            <a:endParaRPr lang="en-US"/>
          </a:p>
          <a:p>
            <a:r>
              <a:rPr lang="en-US">
                <a:hlinkClick r:id="rId3"/>
              </a:rPr>
              <a:t>https://www.kaggle.com/ezietsman/airbus-eda</a:t>
            </a:r>
            <a:r>
              <a:rPr lang="en-US"/>
              <a:t> </a:t>
            </a:r>
          </a:p>
        </p:txBody>
      </p:sp>
      <p:sp>
        <p:nvSpPr>
          <p:cNvPr id="4" name="Slide Number Placeholder 3"/>
          <p:cNvSpPr>
            <a:spLocks noGrp="1"/>
          </p:cNvSpPr>
          <p:nvPr>
            <p:ph type="sldNum" sz="quarter" idx="5"/>
          </p:nvPr>
        </p:nvSpPr>
        <p:spPr/>
        <p:txBody>
          <a:bodyPr/>
          <a:lstStyle/>
          <a:p>
            <a:fld id="{996BB1E4-787B-9240-BF21-916332B2D22A}" type="slidenum">
              <a:rPr lang="en-US" smtClean="0"/>
              <a:t>10</a:t>
            </a:fld>
            <a:endParaRPr lang="en-US"/>
          </a:p>
        </p:txBody>
      </p:sp>
    </p:spTree>
    <p:extLst>
      <p:ext uri="{BB962C8B-B14F-4D97-AF65-F5344CB8AC3E}">
        <p14:creationId xmlns:p14="http://schemas.microsoft.com/office/powerpoint/2010/main" val="1835828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As mentioned earlier, for this project we are focusing on binary classification – ship no ship – instead of segmentation</a:t>
            </a:r>
          </a:p>
          <a:p>
            <a:pPr marL="171450" indent="-171450">
              <a:buFontTx/>
              <a:buChar char="-"/>
            </a:pPr>
            <a:r>
              <a:rPr lang="en-US"/>
              <a:t>Because of limited resources and for the sake of better results, we are focusing on transfer learning, more exactly Densely Connected Convolutional Networks, which I will talk about in more detail in a minute</a:t>
            </a:r>
          </a:p>
          <a:p>
            <a:pPr marL="171450" indent="-171450">
              <a:buFontTx/>
              <a:buChar char="-"/>
            </a:pPr>
            <a:r>
              <a:rPr lang="en-US"/>
              <a:t>In terms of the original segmentation problem, this approach could be used as a quick approach to see if an image has a boat or not, and then apply segmentation only to those that have a boat</a:t>
            </a:r>
          </a:p>
          <a:p>
            <a:pPr marL="171450" indent="-171450">
              <a:buFontTx/>
              <a:buChar char="-"/>
            </a:pPr>
            <a:endParaRPr lang="en-US"/>
          </a:p>
          <a:p>
            <a:pPr marL="0" indent="0">
              <a:buFontTx/>
              <a:buNone/>
            </a:pPr>
            <a:r>
              <a:rPr lang="en-US"/>
              <a:t>Why Convolutional Neural Networks?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Filters do not need to be hand-engineered, but CNN will learn filters/characteristics with enough training data</a:t>
            </a:r>
          </a:p>
          <a:p>
            <a:pPr marL="171450" indent="-171450">
              <a:buFontTx/>
              <a:buChar char="-"/>
            </a:pPr>
            <a:r>
              <a:rPr lang="en-US"/>
              <a:t>Therefore, also less pre-processing required</a:t>
            </a:r>
          </a:p>
          <a:p>
            <a:pPr marL="171450" indent="-171450">
              <a:buFontTx/>
              <a:buChar char="-"/>
            </a:pPr>
            <a:r>
              <a:rPr lang="en-US"/>
              <a:t>Captures the spatial and temporal dependencies in more complex images through the application of relevant filters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Reduces images to a form which is easier to process, without losing relevant features</a:t>
            </a:r>
          </a:p>
          <a:p>
            <a:pPr marL="0" indent="0">
              <a:buFontTx/>
              <a:buNone/>
            </a:pPr>
            <a:endParaRPr lang="en-US"/>
          </a:p>
          <a:p>
            <a:pPr marL="0" indent="0">
              <a:buFontTx/>
              <a:buNone/>
            </a:pPr>
            <a:endParaRPr lang="en-US"/>
          </a:p>
          <a:p>
            <a:pPr marL="0" indent="0">
              <a:buFontTx/>
              <a:buNone/>
            </a:pPr>
            <a:r>
              <a:rPr lang="en-US"/>
              <a:t>CNNs:</a:t>
            </a:r>
          </a:p>
          <a:p>
            <a:pPr marL="0" indent="0">
              <a:buFontTx/>
              <a:buNone/>
            </a:pPr>
            <a:r>
              <a:rPr lang="en-US"/>
              <a:t>https://towardsdatascience.com/a-comprehensive-guide-to-convolutional-neural-networks-the-eli5-way-3bd2b1164a53</a:t>
            </a:r>
          </a:p>
          <a:p>
            <a:pPr marL="0" indent="0">
              <a:buFontTx/>
              <a:buNone/>
            </a:pPr>
            <a:endParaRPr lang="en-US"/>
          </a:p>
          <a:p>
            <a:pPr marL="0" indent="0">
              <a:buFontTx/>
              <a:buNone/>
            </a:pPr>
            <a:endParaRPr lang="en-US"/>
          </a:p>
        </p:txBody>
      </p:sp>
      <p:sp>
        <p:nvSpPr>
          <p:cNvPr id="4" name="Slide Number Placeholder 3"/>
          <p:cNvSpPr>
            <a:spLocks noGrp="1"/>
          </p:cNvSpPr>
          <p:nvPr>
            <p:ph type="sldNum" sz="quarter" idx="5"/>
          </p:nvPr>
        </p:nvSpPr>
        <p:spPr/>
        <p:txBody>
          <a:bodyPr/>
          <a:lstStyle/>
          <a:p>
            <a:fld id="{996BB1E4-787B-9240-BF21-916332B2D22A}" type="slidenum">
              <a:rPr lang="en-US" smtClean="0"/>
              <a:t>12</a:t>
            </a:fld>
            <a:endParaRPr lang="en-US"/>
          </a:p>
        </p:txBody>
      </p:sp>
    </p:spTree>
    <p:extLst>
      <p:ext uri="{BB962C8B-B14F-4D97-AF65-F5344CB8AC3E}">
        <p14:creationId xmlns:p14="http://schemas.microsoft.com/office/powerpoint/2010/main" val="2122158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a:t>Basic processing:</a:t>
            </a:r>
          </a:p>
          <a:p>
            <a:pPr marL="171450" indent="-171450">
              <a:buFontTx/>
              <a:buChar char="-"/>
            </a:pPr>
            <a:r>
              <a:rPr lang="en-US"/>
              <a:t>As mentioned before, there is not much pre-processing needed</a:t>
            </a:r>
          </a:p>
          <a:p>
            <a:pPr marL="171450" indent="-171450">
              <a:buFontTx/>
              <a:buChar char="-"/>
            </a:pPr>
            <a:r>
              <a:rPr lang="en-US"/>
              <a:t>All we did was creating a new column for the classification task, with one for ship and zero for no ship</a:t>
            </a:r>
          </a:p>
          <a:p>
            <a:pPr marL="171450" indent="-171450">
              <a:buFontTx/>
              <a:buChar char="-"/>
            </a:pPr>
            <a:r>
              <a:rPr lang="en-US"/>
              <a:t>We also down-sampled our dataset to 15,000 images for better processing and to somewhat balance the ship vs no ship groups</a:t>
            </a:r>
          </a:p>
          <a:p>
            <a:pPr marL="171450" indent="-171450">
              <a:buFontTx/>
              <a:buChar char="-"/>
            </a:pPr>
            <a:r>
              <a:rPr lang="en-US"/>
              <a:t>Then applied stratified train-test split with a ratio of 70 to 30</a:t>
            </a:r>
          </a:p>
          <a:p>
            <a:pPr marL="171450" indent="-171450">
              <a:buFontTx/>
              <a:buChar char="-"/>
            </a:pPr>
            <a:endParaRPr lang="en-US"/>
          </a:p>
          <a:p>
            <a:pPr marL="0" indent="0">
              <a:buFontTx/>
              <a:buNone/>
            </a:pPr>
            <a:r>
              <a:rPr lang="en-US" b="1"/>
              <a:t>Augmentation:</a:t>
            </a:r>
          </a:p>
          <a:p>
            <a:pPr marL="171450" indent="-171450">
              <a:buFontTx/>
              <a:buChar char="-"/>
            </a:pPr>
            <a:r>
              <a:rPr lang="en-US"/>
              <a:t>We applied some augmentation techniques to make the images more diverse</a:t>
            </a:r>
          </a:p>
          <a:p>
            <a:pPr marL="171450" indent="-171450">
              <a:buFontTx/>
              <a:buChar char="-"/>
            </a:pPr>
            <a:r>
              <a:rPr lang="en-US"/>
              <a:t>Used </a:t>
            </a:r>
            <a:r>
              <a:rPr lang="en-US" err="1"/>
              <a:t>ImageDataGenerator</a:t>
            </a:r>
            <a:r>
              <a:rPr lang="en-US"/>
              <a:t> in </a:t>
            </a:r>
            <a:r>
              <a:rPr lang="en-US" err="1"/>
              <a:t>keras</a:t>
            </a:r>
            <a:endParaRPr lang="en-US"/>
          </a:p>
          <a:p>
            <a:pPr marL="171450" indent="-171450">
              <a:buFontTx/>
              <a:buChar char="-"/>
            </a:pPr>
            <a:r>
              <a:rPr lang="en-US"/>
              <a:t>Applying augmentation techniques makes the model more generalizable</a:t>
            </a:r>
          </a:p>
          <a:p>
            <a:pPr marL="0" indent="0">
              <a:buFontTx/>
              <a:buNone/>
            </a:pPr>
            <a:endParaRPr lang="en-US"/>
          </a:p>
          <a:p>
            <a:pPr marL="0" indent="0">
              <a:buFontTx/>
              <a:buNone/>
            </a:pPr>
            <a:r>
              <a:rPr lang="en-US"/>
              <a:t>https://towardsdatascience.com/augmentation-for-image-classification-24ffcbc38833</a:t>
            </a:r>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996BB1E4-787B-9240-BF21-916332B2D22A}" type="slidenum">
              <a:rPr lang="en-US" smtClean="0"/>
              <a:t>13</a:t>
            </a:fld>
            <a:endParaRPr lang="en-US"/>
          </a:p>
        </p:txBody>
      </p:sp>
    </p:spTree>
    <p:extLst>
      <p:ext uri="{BB962C8B-B14F-4D97-AF65-F5344CB8AC3E}">
        <p14:creationId xmlns:p14="http://schemas.microsoft.com/office/powerpoint/2010/main" val="39171124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Jointly invented by Cornell University, Tsinghua University and Facebook AI Research (FAIR) in 2016/2017</a:t>
            </a:r>
          </a:p>
          <a:p>
            <a:pPr marL="171450" indent="-171450">
              <a:buFontTx/>
              <a:buChar char="-"/>
            </a:pPr>
            <a:r>
              <a:rPr lang="en-US"/>
              <a:t>In </a:t>
            </a:r>
            <a:r>
              <a:rPr lang="en-US" b="1" err="1"/>
              <a:t>DenseNet</a:t>
            </a:r>
            <a:r>
              <a:rPr lang="en-US"/>
              <a:t>, each layer obtains additional inputs from all preceding layers and passes on its own feature-maps to all subsequent layers. </a:t>
            </a:r>
            <a:r>
              <a:rPr lang="en-US" b="1"/>
              <a:t>Concatenation </a:t>
            </a:r>
            <a:r>
              <a:rPr lang="en-US"/>
              <a:t>is used. </a:t>
            </a:r>
            <a:r>
              <a:rPr lang="en-US" b="1"/>
              <a:t>Each layer is receiving a “collective knowledge” from all preceding layers</a:t>
            </a:r>
            <a:r>
              <a:rPr lang="en-US"/>
              <a:t>.</a:t>
            </a:r>
          </a:p>
          <a:p>
            <a:pPr marL="171450" indent="-171450">
              <a:buFontTx/>
              <a:buChar char="-"/>
            </a:pPr>
            <a:r>
              <a:rPr lang="en-US"/>
              <a:t>Since each layer receives features from all preceding layers, network can be thinner and compact (e.g., less channels)</a:t>
            </a:r>
          </a:p>
          <a:p>
            <a:pPr marL="171450" indent="-171450">
              <a:buFontTx/>
              <a:buChar char="-"/>
            </a:pPr>
            <a:r>
              <a:rPr lang="en-US"/>
              <a:t>For each composition layer, </a:t>
            </a:r>
            <a:r>
              <a:rPr lang="en-US" b="1"/>
              <a:t>Batch Normalization, </a:t>
            </a:r>
            <a:r>
              <a:rPr lang="en-US" b="1" err="1"/>
              <a:t>ReLu</a:t>
            </a:r>
            <a:r>
              <a:rPr lang="en-US" b="1"/>
              <a:t>, and 3x3 Convolution </a:t>
            </a:r>
            <a:r>
              <a:rPr lang="en-US" b="0"/>
              <a:t>are done for all feature maps</a:t>
            </a:r>
          </a:p>
          <a:p>
            <a:pPr marL="171450" indent="-171450">
              <a:buFontTx/>
              <a:buChar char="-"/>
            </a:pPr>
            <a:endParaRPr lang="en-US" b="0"/>
          </a:p>
          <a:p>
            <a:pPr marL="0" indent="0">
              <a:buFontTx/>
              <a:buNone/>
            </a:pPr>
            <a:r>
              <a:rPr lang="en-US" b="1"/>
              <a:t>Advantages:</a:t>
            </a:r>
          </a:p>
          <a:p>
            <a:pPr marL="171450" indent="-171450">
              <a:buFontTx/>
              <a:buChar char="-"/>
            </a:pPr>
            <a:r>
              <a:rPr lang="en-US"/>
              <a:t>Strong Gradient Flow/Alleviates vanishing gradient problem + strengthen feature propagation: </a:t>
            </a:r>
          </a:p>
          <a:p>
            <a:pPr marL="628650" lvl="1" indent="-171450">
              <a:buFontTx/>
              <a:buChar char="-"/>
            </a:pPr>
            <a:r>
              <a:rPr lang="en-US"/>
              <a:t>error signal can be easily propagated to earlier layers more directly. </a:t>
            </a:r>
          </a:p>
          <a:p>
            <a:pPr marL="628650" lvl="1" indent="-171450">
              <a:buFontTx/>
              <a:buChar char="-"/>
            </a:pPr>
            <a:r>
              <a:rPr lang="en-US"/>
              <a:t>This is a kind of implicit deep supervision as earlier layers can get direct supervision from the final classification layer.</a:t>
            </a:r>
          </a:p>
          <a:p>
            <a:pPr marL="171450" indent="-171450">
              <a:buFontTx/>
              <a:buChar char="-"/>
            </a:pPr>
            <a:endParaRPr lang="en-US"/>
          </a:p>
          <a:p>
            <a:pPr marL="171450" indent="-171450">
              <a:buFontTx/>
              <a:buChar char="-"/>
            </a:pPr>
            <a:r>
              <a:rPr lang="en-US"/>
              <a:t>Reduced number of parameters</a:t>
            </a:r>
          </a:p>
          <a:p>
            <a:pPr marL="628650" lvl="1" indent="-171450">
              <a:buFontTx/>
              <a:buChar char="-"/>
            </a:pPr>
            <a:r>
              <a:rPr lang="en-US"/>
              <a:t>For each layer, number of parameters in </a:t>
            </a:r>
            <a:r>
              <a:rPr lang="en-US" i="1" err="1">
                <a:hlinkClick r:id="rId3"/>
              </a:rPr>
              <a:t>ResNet</a:t>
            </a:r>
            <a:r>
              <a:rPr lang="en-US"/>
              <a:t> is directly proportional to </a:t>
            </a:r>
            <a:r>
              <a:rPr lang="en-US" i="1" err="1"/>
              <a:t>Inout</a:t>
            </a:r>
            <a:r>
              <a:rPr lang="en-US" err="1"/>
              <a:t>×Output</a:t>
            </a:r>
            <a:r>
              <a:rPr lang="en-US"/>
              <a:t> (</a:t>
            </a:r>
            <a:r>
              <a:rPr lang="en-US" err="1"/>
              <a:t>CxC</a:t>
            </a:r>
            <a:r>
              <a:rPr lang="en-US"/>
              <a:t>) while Number of parameters in </a:t>
            </a:r>
            <a:r>
              <a:rPr lang="en-US" err="1"/>
              <a:t>DenseNet</a:t>
            </a:r>
            <a:r>
              <a:rPr lang="en-US"/>
              <a:t> is directly proportional to </a:t>
            </a:r>
            <a:r>
              <a:rPr lang="en-US" i="1" err="1"/>
              <a:t>l</a:t>
            </a:r>
            <a:r>
              <a:rPr lang="en-US" err="1"/>
              <a:t>×</a:t>
            </a:r>
            <a:r>
              <a:rPr lang="en-US" i="1" err="1"/>
              <a:t>k</a:t>
            </a:r>
            <a:r>
              <a:rPr lang="en-US" err="1"/>
              <a:t>×</a:t>
            </a:r>
            <a:r>
              <a:rPr lang="en-US" i="1" err="1"/>
              <a:t>k</a:t>
            </a:r>
            <a:r>
              <a:rPr lang="en-US"/>
              <a:t>.</a:t>
            </a:r>
          </a:p>
          <a:p>
            <a:pPr marL="628650" lvl="1" indent="-171450">
              <a:buFontTx/>
              <a:buChar char="-"/>
            </a:pPr>
            <a:r>
              <a:rPr lang="en-US"/>
              <a:t>Output for </a:t>
            </a:r>
            <a:r>
              <a:rPr lang="en-US" err="1"/>
              <a:t>DenseNet</a:t>
            </a:r>
            <a:r>
              <a:rPr lang="en-US"/>
              <a:t> is has less feature maps than for example for </a:t>
            </a:r>
            <a:r>
              <a:rPr lang="en-US" err="1"/>
              <a:t>ResNet</a:t>
            </a:r>
            <a:endParaRPr lang="en-US"/>
          </a:p>
          <a:p>
            <a:pPr marL="0" indent="0">
              <a:buFontTx/>
              <a:buNone/>
            </a:pPr>
            <a:endParaRPr lang="en-US"/>
          </a:p>
          <a:p>
            <a:pPr marL="171450" indent="-171450">
              <a:buFontTx/>
              <a:buChar char="-"/>
            </a:pPr>
            <a:r>
              <a:rPr lang="en-US"/>
              <a:t>More diversified features: </a:t>
            </a:r>
          </a:p>
          <a:p>
            <a:pPr marL="628650" lvl="1" indent="-171450">
              <a:buFontTx/>
              <a:buChar char="-"/>
            </a:pPr>
            <a:r>
              <a:rPr lang="en-US"/>
              <a:t>Since each layer in </a:t>
            </a:r>
            <a:r>
              <a:rPr lang="en-US" err="1"/>
              <a:t>DenseNet</a:t>
            </a:r>
            <a:r>
              <a:rPr lang="en-US"/>
              <a:t> receive all preceding layers as input, more diversified features and tends to have richer patterns.</a:t>
            </a:r>
          </a:p>
          <a:p>
            <a:pPr marL="0" indent="0">
              <a:buFontTx/>
              <a:buNone/>
            </a:pPr>
            <a:endParaRPr lang="en-US"/>
          </a:p>
          <a:p>
            <a:pPr marL="0" indent="0">
              <a:buFontTx/>
              <a:buNone/>
            </a:pPr>
            <a:r>
              <a:rPr lang="en-US" b="1"/>
              <a:t>Disadvantage:</a:t>
            </a:r>
          </a:p>
          <a:p>
            <a:pPr marL="171450" indent="-171450">
              <a:buFontTx/>
              <a:buChar char="-"/>
            </a:pPr>
            <a:r>
              <a:rPr lang="en-US"/>
              <a:t>Requires enormous amount of memory, because it has to store previous layers</a:t>
            </a:r>
          </a:p>
          <a:p>
            <a:pPr marL="0" indent="0">
              <a:buFontTx/>
              <a:buNone/>
            </a:pPr>
            <a:endParaRPr lang="en-US"/>
          </a:p>
          <a:p>
            <a:pPr marL="0" indent="0">
              <a:buFontTx/>
              <a:buNone/>
            </a:pPr>
            <a:r>
              <a:rPr lang="en-US"/>
              <a:t>https://towardsdatascience.com/review-densenet-image-classification-b6631a8ef803</a:t>
            </a:r>
          </a:p>
        </p:txBody>
      </p:sp>
      <p:sp>
        <p:nvSpPr>
          <p:cNvPr id="4" name="Slide Number Placeholder 3"/>
          <p:cNvSpPr>
            <a:spLocks noGrp="1"/>
          </p:cNvSpPr>
          <p:nvPr>
            <p:ph type="sldNum" sz="quarter" idx="5"/>
          </p:nvPr>
        </p:nvSpPr>
        <p:spPr/>
        <p:txBody>
          <a:bodyPr/>
          <a:lstStyle/>
          <a:p>
            <a:fld id="{996BB1E4-787B-9240-BF21-916332B2D22A}" type="slidenum">
              <a:rPr lang="en-US" smtClean="0"/>
              <a:t>14</a:t>
            </a:fld>
            <a:endParaRPr lang="en-US"/>
          </a:p>
        </p:txBody>
      </p:sp>
    </p:spTree>
    <p:extLst>
      <p:ext uri="{BB962C8B-B14F-4D97-AF65-F5344CB8AC3E}">
        <p14:creationId xmlns:p14="http://schemas.microsoft.com/office/powerpoint/2010/main" val="427124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Cross entropy loss:</a:t>
            </a:r>
            <a:endParaRPr lang="en-US" b="0"/>
          </a:p>
          <a:p>
            <a:pPr marL="171450" indent="-171450">
              <a:buFontTx/>
              <a:buChar char="-"/>
            </a:pPr>
            <a:r>
              <a:rPr lang="en-US" b="0"/>
              <a:t>Since we are predicting the probability of the image containing a ship, we are using Cross Entropy Loss Function</a:t>
            </a:r>
          </a:p>
          <a:p>
            <a:pPr marL="171450" indent="-171450">
              <a:buFontTx/>
              <a:buChar char="-"/>
            </a:pPr>
            <a:r>
              <a:rPr lang="en-US"/>
              <a:t>Measures the performance of a classification model whose output is a probability value between 0 and 1</a:t>
            </a:r>
          </a:p>
          <a:p>
            <a:pPr marL="171450" indent="-171450">
              <a:buFontTx/>
              <a:buChar char="-"/>
            </a:pPr>
            <a:r>
              <a:rPr lang="en-US"/>
              <a:t>Increases as the predicted probability diverges from the actual label</a:t>
            </a:r>
          </a:p>
          <a:p>
            <a:pPr marL="171450" indent="-171450">
              <a:buFontTx/>
              <a:buChar char="-"/>
            </a:pPr>
            <a:r>
              <a:rPr lang="en-US"/>
              <a:t>A perfect model would have a log loss of 0</a:t>
            </a:r>
          </a:p>
          <a:p>
            <a:pPr marL="171450" indent="-171450">
              <a:buFontTx/>
              <a:buChar char="-"/>
            </a:pPr>
            <a:r>
              <a:rPr lang="en-US" b="0"/>
              <a:t>Penalizes especially those predictions that are confident and wrong</a:t>
            </a:r>
          </a:p>
          <a:p>
            <a:pPr marL="171450" indent="-171450">
              <a:buFontTx/>
              <a:buChar char="-"/>
            </a:pPr>
            <a:r>
              <a:rPr lang="en-US" b="0"/>
              <a:t>Hinge etc. are for regression </a:t>
            </a:r>
            <a:r>
              <a:rPr lang="en-US" b="0">
                <a:sym typeface="Wingdings" panose="05000000000000000000" pitchFamily="2" charset="2"/>
              </a:rPr>
              <a:t> This is classification!</a:t>
            </a:r>
          </a:p>
          <a:p>
            <a:pPr marL="171450" indent="-171450">
              <a:buFontTx/>
              <a:buChar char="-"/>
            </a:pPr>
            <a:endParaRPr lang="en-US" b="0">
              <a:sym typeface="Wingdings" panose="05000000000000000000" pitchFamily="2" charset="2"/>
            </a:endParaRPr>
          </a:p>
          <a:p>
            <a:pPr marL="0" indent="0">
              <a:buFontTx/>
              <a:buNone/>
            </a:pPr>
            <a:r>
              <a:rPr lang="en-US" b="1"/>
              <a:t>Batch Normalization:</a:t>
            </a:r>
            <a:endParaRPr lang="en-US" b="0"/>
          </a:p>
          <a:p>
            <a:pPr marL="171450" indent="-171450">
              <a:buFontTx/>
              <a:buChar char="-"/>
            </a:pPr>
            <a:r>
              <a:rPr lang="en-US" b="0"/>
              <a:t>Normalizes value between 0 and 1</a:t>
            </a:r>
          </a:p>
          <a:p>
            <a:pPr marL="171450" indent="-171450">
              <a:buFontTx/>
              <a:buChar char="-"/>
            </a:pPr>
            <a:r>
              <a:rPr lang="en-US" b="0"/>
              <a:t>Increases training speed, enables increased learning rate, and reduces covariance shift (makes it more generalizable)</a:t>
            </a:r>
          </a:p>
          <a:p>
            <a:pPr marL="171450" indent="-171450">
              <a:buFontTx/>
              <a:buChar char="-"/>
            </a:pPr>
            <a:r>
              <a:rPr lang="en-US" b="0"/>
              <a:t>Covariance shift: Change in the distribution of independent variables between train and test set </a:t>
            </a:r>
            <a:r>
              <a:rPr lang="en-US" b="0">
                <a:sym typeface="Wingdings" panose="05000000000000000000" pitchFamily="2" charset="2"/>
              </a:rPr>
              <a:t> We saw in EDA part, some images have clouds, land, </a:t>
            </a:r>
            <a:r>
              <a:rPr lang="en-US" b="0" err="1">
                <a:sym typeface="Wingdings" panose="05000000000000000000" pitchFamily="2" charset="2"/>
              </a:rPr>
              <a:t>marians</a:t>
            </a:r>
            <a:r>
              <a:rPr lang="en-US" b="0">
                <a:sym typeface="Wingdings" panose="05000000000000000000" pitchFamily="2" charset="2"/>
              </a:rPr>
              <a:t> while others don’t  Change of distribution</a:t>
            </a:r>
          </a:p>
          <a:p>
            <a:pPr marL="171450" indent="-171450">
              <a:buFontTx/>
              <a:buChar char="-"/>
            </a:pPr>
            <a:endParaRPr lang="en-US" b="0">
              <a:sym typeface="Wingdings" panose="05000000000000000000" pitchFamily="2" charset="2"/>
            </a:endParaRPr>
          </a:p>
          <a:p>
            <a:pPr marL="0" indent="0">
              <a:buFontTx/>
              <a:buNone/>
            </a:pPr>
            <a:r>
              <a:rPr lang="en-US" b="0">
                <a:sym typeface="Wingdings" panose="05000000000000000000" pitchFamily="2" charset="2"/>
              </a:rPr>
              <a:t>https://www.analyticsvidhya.com/blog/2017/07/covariate-shift-the-hidden-problem-of-real-world-data-science/</a:t>
            </a:r>
          </a:p>
          <a:p>
            <a:pPr marL="171450" indent="-171450">
              <a:buFontTx/>
              <a:buChar char="-"/>
            </a:pPr>
            <a:endParaRPr lang="en-US" b="0">
              <a:sym typeface="Wingdings" panose="05000000000000000000" pitchFamily="2" charset="2"/>
            </a:endParaRPr>
          </a:p>
          <a:p>
            <a:pPr marL="0" indent="0">
              <a:buFontTx/>
              <a:buNone/>
            </a:pPr>
            <a:r>
              <a:rPr lang="en-US" b="1">
                <a:sym typeface="Wingdings" panose="05000000000000000000" pitchFamily="2" charset="2"/>
              </a:rPr>
              <a:t>Dropout:</a:t>
            </a:r>
            <a:endParaRPr lang="en-US" b="1"/>
          </a:p>
          <a:p>
            <a:pPr marL="171450" indent="-171450">
              <a:buFontTx/>
              <a:buChar char="-"/>
            </a:pPr>
            <a:r>
              <a:rPr lang="en-US" b="0"/>
              <a:t>Randomly dropping units (e.g., neurons) and not considering them for forward or backward pass</a:t>
            </a:r>
          </a:p>
          <a:p>
            <a:pPr marL="171450" indent="-171450">
              <a:buFontTx/>
              <a:buChar char="-"/>
            </a:pPr>
            <a:r>
              <a:rPr lang="en-US"/>
              <a:t>Neurons can develop co-dependency amongst each other during training which curbs the individual power of each neuron leading to over-fitting of training data</a:t>
            </a:r>
          </a:p>
          <a:p>
            <a:pPr marL="171450" indent="-171450">
              <a:buFontTx/>
              <a:buChar char="-"/>
            </a:pPr>
            <a:endParaRPr lang="en-US" b="0"/>
          </a:p>
          <a:p>
            <a:pPr marL="0" indent="0">
              <a:buFontTx/>
              <a:buNone/>
            </a:pPr>
            <a:r>
              <a:rPr lang="en-US" b="0"/>
              <a:t>https://medium.com/@amarbudhiraja/https-medium-com-amarbudhiraja-learning-less-to-learn-better-dropout-in-deep-machine-learning-74334da4bfc5</a:t>
            </a:r>
          </a:p>
          <a:p>
            <a:pPr marL="171450" indent="-171450">
              <a:buFontTx/>
              <a:buChar char="-"/>
            </a:pPr>
            <a:endParaRPr lang="en-US" b="0"/>
          </a:p>
          <a:p>
            <a:pPr marL="0" indent="0">
              <a:buFontTx/>
              <a:buNone/>
            </a:pPr>
            <a:r>
              <a:rPr lang="en-US" b="1"/>
              <a:t>Max Pooling:</a:t>
            </a:r>
            <a:endParaRPr lang="en-US" b="0"/>
          </a:p>
          <a:p>
            <a:pPr marL="171450" indent="-171450">
              <a:buFontTx/>
              <a:buChar char="-"/>
            </a:pPr>
            <a:r>
              <a:rPr lang="en-US" b="0"/>
              <a:t>Returns maximum value from portion of the image covered by the kernel</a:t>
            </a:r>
          </a:p>
          <a:p>
            <a:pPr marL="171450" indent="-171450">
              <a:buFontTx/>
              <a:buChar char="-"/>
            </a:pPr>
            <a:r>
              <a:rPr lang="en-US" b="0" err="1"/>
              <a:t>MaxPooling</a:t>
            </a:r>
            <a:r>
              <a:rPr lang="en-US" b="0"/>
              <a:t> also  performs de-noising by discarding noisy activations altogether (</a:t>
            </a:r>
            <a:r>
              <a:rPr lang="en-US" b="0" err="1"/>
              <a:t>avgPooling</a:t>
            </a:r>
            <a:r>
              <a:rPr lang="en-US" b="0"/>
              <a:t> only performs dimensionality reduction) </a:t>
            </a:r>
            <a:r>
              <a:rPr lang="en-US" b="0">
                <a:sym typeface="Wingdings" panose="05000000000000000000" pitchFamily="2" charset="2"/>
              </a:rPr>
              <a:t> Therefore, </a:t>
            </a:r>
            <a:r>
              <a:rPr lang="en-US" b="0" err="1">
                <a:sym typeface="Wingdings" panose="05000000000000000000" pitchFamily="2" charset="2"/>
              </a:rPr>
              <a:t>MaxPooling</a:t>
            </a:r>
            <a:r>
              <a:rPr lang="en-US" b="0">
                <a:sym typeface="Wingdings" panose="05000000000000000000" pitchFamily="2" charset="2"/>
              </a:rPr>
              <a:t> works better</a:t>
            </a:r>
            <a:endParaRPr lang="en-US" b="0"/>
          </a:p>
          <a:p>
            <a:pPr marL="171450" indent="-171450">
              <a:buFontTx/>
              <a:buChar char="-"/>
            </a:pPr>
            <a:r>
              <a:rPr lang="en-US" b="0"/>
              <a:t>Decreases spatial size of the convolved features </a:t>
            </a:r>
            <a:r>
              <a:rPr lang="en-US" b="0">
                <a:sym typeface="Wingdings" panose="05000000000000000000" pitchFamily="2" charset="2"/>
              </a:rPr>
              <a:t> </a:t>
            </a:r>
            <a:r>
              <a:rPr lang="en-US" b="0" err="1">
                <a:sym typeface="Wingdings" panose="05000000000000000000" pitchFamily="2" charset="2"/>
              </a:rPr>
              <a:t>decreses</a:t>
            </a:r>
            <a:r>
              <a:rPr lang="en-US" b="0">
                <a:sym typeface="Wingdings" panose="05000000000000000000" pitchFamily="2" charset="2"/>
              </a:rPr>
              <a:t> computational power and extracts only dominant features (dimension reduction)</a:t>
            </a:r>
          </a:p>
          <a:p>
            <a:pPr marL="0" indent="0">
              <a:buFontTx/>
              <a:buNone/>
            </a:pPr>
            <a:endParaRPr lang="en-US" b="0">
              <a:sym typeface="Wingdings" panose="05000000000000000000" pitchFamily="2" charset="2"/>
            </a:endParaRPr>
          </a:p>
          <a:p>
            <a:pPr marL="0" indent="0">
              <a:buFontTx/>
              <a:buNone/>
            </a:pPr>
            <a:r>
              <a:rPr lang="en-US" b="1">
                <a:sym typeface="Wingdings" panose="05000000000000000000" pitchFamily="2" charset="2"/>
              </a:rPr>
              <a:t>Fully Connected Layers:</a:t>
            </a:r>
          </a:p>
          <a:p>
            <a:pPr marL="171450" indent="-171450">
              <a:buFontTx/>
              <a:buChar char="-"/>
            </a:pPr>
            <a:r>
              <a:rPr lang="en-US" b="0">
                <a:sym typeface="Wingdings" panose="05000000000000000000" pitchFamily="2" charset="2"/>
              </a:rPr>
              <a:t>Learning a possibly non-linear function  Well suited to add after convolutional layers for classification tasks</a:t>
            </a:r>
          </a:p>
          <a:p>
            <a:pPr marL="171450" indent="-171450">
              <a:buFontTx/>
              <a:buChar char="-"/>
            </a:pPr>
            <a:r>
              <a:rPr lang="en-US" b="0">
                <a:sym typeface="Wingdings" panose="05000000000000000000" pitchFamily="2" charset="2"/>
              </a:rPr>
              <a:t>Flatten image into column vectors and feed to feed-forward neural network</a:t>
            </a:r>
          </a:p>
          <a:p>
            <a:pPr marL="0" indent="0">
              <a:buFontTx/>
              <a:buNone/>
            </a:pPr>
            <a:endParaRPr lang="en-US" b="0">
              <a:sym typeface="Wingdings" panose="05000000000000000000" pitchFamily="2" charset="2"/>
            </a:endParaRPr>
          </a:p>
          <a:p>
            <a:pPr marL="0" indent="0">
              <a:buFontTx/>
              <a:buNone/>
            </a:pPr>
            <a:r>
              <a:rPr lang="en-US" b="0">
                <a:sym typeface="Wingdings" panose="05000000000000000000" pitchFamily="2" charset="2"/>
              </a:rPr>
              <a:t>https://towardsdatascience.com/a-comprehensive-guide-to-convolutional-neural-networks-the-eli5-way-3bd2b1164a53</a:t>
            </a:r>
          </a:p>
          <a:p>
            <a:pPr marL="171450" indent="-171450">
              <a:buFontTx/>
              <a:buChar char="-"/>
            </a:pPr>
            <a:endParaRPr lang="en-US" b="1"/>
          </a:p>
        </p:txBody>
      </p:sp>
      <p:sp>
        <p:nvSpPr>
          <p:cNvPr id="4" name="Slide Number Placeholder 3"/>
          <p:cNvSpPr>
            <a:spLocks noGrp="1"/>
          </p:cNvSpPr>
          <p:nvPr>
            <p:ph type="sldNum" sz="quarter" idx="5"/>
          </p:nvPr>
        </p:nvSpPr>
        <p:spPr/>
        <p:txBody>
          <a:bodyPr/>
          <a:lstStyle/>
          <a:p>
            <a:fld id="{996BB1E4-787B-9240-BF21-916332B2D22A}" type="slidenum">
              <a:rPr lang="en-US" smtClean="0"/>
              <a:t>15</a:t>
            </a:fld>
            <a:endParaRPr lang="en-US"/>
          </a:p>
        </p:txBody>
      </p:sp>
    </p:spTree>
    <p:extLst>
      <p:ext uri="{BB962C8B-B14F-4D97-AF65-F5344CB8AC3E}">
        <p14:creationId xmlns:p14="http://schemas.microsoft.com/office/powerpoint/2010/main" val="893335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63361963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F9C37B-1D36-470B-8223-D6C91242EC14}"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069031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C6F52A-A82B-47A2-A83A-8C4C91F2D59F}" type="datetimeFigureOut">
              <a:rPr lang="en-US" smtClean="0"/>
              <a:t>2/11/20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1406717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70A7B3-6521-4DCA-87E5-044747A908C1}"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945867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a:p>
        </p:txBody>
      </p:sp>
    </p:spTree>
    <p:extLst>
      <p:ext uri="{BB962C8B-B14F-4D97-AF65-F5344CB8AC3E}">
        <p14:creationId xmlns:p14="http://schemas.microsoft.com/office/powerpoint/2010/main" val="331257008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AB134690-1557-4C89-A502-4959FE7FAD70}" type="datetimeFigureOut">
              <a:rPr lang="en-US" smtClean="0"/>
              <a:t>2/11/20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739296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2/11/20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3196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037C31-9E7A-4F99-8774-A0E530DE1A42}" type="datetimeFigureOut">
              <a:rPr lang="en-US" smtClean="0"/>
              <a:t>2/11/20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271271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2/11/20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59238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2/11/20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380818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2/11/20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a:p>
        </p:txBody>
      </p:sp>
    </p:spTree>
    <p:extLst>
      <p:ext uri="{BB962C8B-B14F-4D97-AF65-F5344CB8AC3E}">
        <p14:creationId xmlns:p14="http://schemas.microsoft.com/office/powerpoint/2010/main" val="2064773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2/11/20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234274757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bair.berkeley.edu/blog/2019/06/07/data_aug/"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tiff"/><Relationship Id="rId4" Type="http://schemas.openxmlformats.org/officeDocument/2006/relationships/image" Target="../media/image29.tiff"/></Relationships>
</file>

<file path=ppt/slides/_rels/slide2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contrast="5000"/>
          </a:blip>
          <a:srcRect/>
          <a:stretch>
            <a:fillRect l="-4000" r="-4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484750-D665-4258-ACEB-6EE2CB80DF6B}"/>
              </a:ext>
            </a:extLst>
          </p:cNvPr>
          <p:cNvPicPr>
            <a:picLocks noChangeAspect="1"/>
          </p:cNvPicPr>
          <p:nvPr/>
        </p:nvPicPr>
        <p:blipFill>
          <a:blip r:embed="rId3"/>
          <a:stretch>
            <a:fillRect/>
          </a:stretch>
        </p:blipFill>
        <p:spPr>
          <a:xfrm>
            <a:off x="-80341" y="-53787"/>
            <a:ext cx="12335094" cy="6964608"/>
          </a:xfrm>
          <a:prstGeom prst="rect">
            <a:avLst/>
          </a:prstGeom>
        </p:spPr>
      </p:pic>
      <p:sp>
        <p:nvSpPr>
          <p:cNvPr id="2" name="Title 1">
            <a:extLst>
              <a:ext uri="{FF2B5EF4-FFF2-40B4-BE49-F238E27FC236}">
                <a16:creationId xmlns:a16="http://schemas.microsoft.com/office/drawing/2014/main" id="{036AB9D0-382A-C34A-95D9-83D3D7814DA0}"/>
              </a:ext>
            </a:extLst>
          </p:cNvPr>
          <p:cNvSpPr>
            <a:spLocks noGrp="1"/>
          </p:cNvSpPr>
          <p:nvPr>
            <p:ph type="ctrTitle"/>
          </p:nvPr>
        </p:nvSpPr>
        <p:spPr>
          <a:xfrm>
            <a:off x="1600200" y="1647156"/>
            <a:ext cx="8991600" cy="1645920"/>
          </a:xfrm>
        </p:spPr>
        <p:txBody>
          <a:bodyPr/>
          <a:lstStyle/>
          <a:p>
            <a:r>
              <a:rPr lang="en-US"/>
              <a:t>Ship classification &amp; segmentation</a:t>
            </a:r>
          </a:p>
        </p:txBody>
      </p:sp>
      <p:sp>
        <p:nvSpPr>
          <p:cNvPr id="3" name="Subtitle 2">
            <a:extLst>
              <a:ext uri="{FF2B5EF4-FFF2-40B4-BE49-F238E27FC236}">
                <a16:creationId xmlns:a16="http://schemas.microsoft.com/office/drawing/2014/main" id="{0F3B3EE1-F0E7-8B42-B2A8-CCB7FDECF2EE}"/>
              </a:ext>
            </a:extLst>
          </p:cNvPr>
          <p:cNvSpPr>
            <a:spLocks noGrp="1"/>
          </p:cNvSpPr>
          <p:nvPr>
            <p:ph type="subTitle" idx="1"/>
          </p:nvPr>
        </p:nvSpPr>
        <p:spPr>
          <a:xfrm>
            <a:off x="2695194" y="4590897"/>
            <a:ext cx="6801612" cy="1239894"/>
          </a:xfrm>
        </p:spPr>
        <p:txBody>
          <a:bodyPr>
            <a:normAutofit/>
          </a:bodyPr>
          <a:lstStyle/>
          <a:p>
            <a:r>
              <a:rPr lang="en-US" dirty="0"/>
              <a:t>Nazih Kalo</a:t>
            </a:r>
          </a:p>
        </p:txBody>
      </p:sp>
    </p:spTree>
    <p:extLst>
      <p:ext uri="{BB962C8B-B14F-4D97-AF65-F5344CB8AC3E}">
        <p14:creationId xmlns:p14="http://schemas.microsoft.com/office/powerpoint/2010/main" val="1181297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4CB9A-D35B-574C-A098-255DE1ADB95F}"/>
              </a:ext>
            </a:extLst>
          </p:cNvPr>
          <p:cNvSpPr>
            <a:spLocks noGrp="1"/>
          </p:cNvSpPr>
          <p:nvPr>
            <p:ph type="title"/>
          </p:nvPr>
        </p:nvSpPr>
        <p:spPr>
          <a:xfrm>
            <a:off x="2216759" y="212629"/>
            <a:ext cx="7729728" cy="466344"/>
          </a:xfrm>
        </p:spPr>
        <p:txBody>
          <a:bodyPr>
            <a:normAutofit fontScale="90000"/>
          </a:bodyPr>
          <a:lstStyle/>
          <a:p>
            <a:r>
              <a:rPr lang="en-US"/>
              <a:t>EDA</a:t>
            </a:r>
          </a:p>
        </p:txBody>
      </p:sp>
      <p:grpSp>
        <p:nvGrpSpPr>
          <p:cNvPr id="5" name="Group 4">
            <a:extLst>
              <a:ext uri="{FF2B5EF4-FFF2-40B4-BE49-F238E27FC236}">
                <a16:creationId xmlns:a16="http://schemas.microsoft.com/office/drawing/2014/main" id="{32C5D123-5740-4FFD-853C-3641D7A07E10}"/>
              </a:ext>
            </a:extLst>
          </p:cNvPr>
          <p:cNvGrpSpPr/>
          <p:nvPr/>
        </p:nvGrpSpPr>
        <p:grpSpPr>
          <a:xfrm>
            <a:off x="1661588" y="853704"/>
            <a:ext cx="8116613" cy="2628843"/>
            <a:chOff x="1661588" y="938868"/>
            <a:chExt cx="8116613" cy="2628843"/>
          </a:xfrm>
        </p:grpSpPr>
        <p:sp>
          <p:nvSpPr>
            <p:cNvPr id="13" name="TextBox 12">
              <a:extLst>
                <a:ext uri="{FF2B5EF4-FFF2-40B4-BE49-F238E27FC236}">
                  <a16:creationId xmlns:a16="http://schemas.microsoft.com/office/drawing/2014/main" id="{23AABFBE-02EE-4AB2-A4AF-F34FC459763F}"/>
                </a:ext>
              </a:extLst>
            </p:cNvPr>
            <p:cNvSpPr txBox="1"/>
            <p:nvPr/>
          </p:nvSpPr>
          <p:spPr>
            <a:xfrm>
              <a:off x="1661588" y="938868"/>
              <a:ext cx="81166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Look at color distributions between images with ships and those without:</a:t>
              </a:r>
            </a:p>
          </p:txBody>
        </p:sp>
        <p:pic>
          <p:nvPicPr>
            <p:cNvPr id="14" name="Picture 14" descr="A screenshot of a map&#10;&#10;Description generated with very high confidence">
              <a:extLst>
                <a:ext uri="{FF2B5EF4-FFF2-40B4-BE49-F238E27FC236}">
                  <a16:creationId xmlns:a16="http://schemas.microsoft.com/office/drawing/2014/main" id="{DFB3EA95-C787-4BEE-BE64-4BA6240B3CB1}"/>
                </a:ext>
              </a:extLst>
            </p:cNvPr>
            <p:cNvPicPr>
              <a:picLocks noChangeAspect="1"/>
            </p:cNvPicPr>
            <p:nvPr/>
          </p:nvPicPr>
          <p:blipFill>
            <a:blip r:embed="rId3"/>
            <a:stretch>
              <a:fillRect/>
            </a:stretch>
          </p:blipFill>
          <p:spPr>
            <a:xfrm>
              <a:off x="2776702" y="1434476"/>
              <a:ext cx="6638596" cy="2133235"/>
            </a:xfrm>
            <a:prstGeom prst="rect">
              <a:avLst/>
            </a:prstGeom>
          </p:spPr>
        </p:pic>
      </p:grpSp>
      <p:grpSp>
        <p:nvGrpSpPr>
          <p:cNvPr id="3" name="Group 2">
            <a:extLst>
              <a:ext uri="{FF2B5EF4-FFF2-40B4-BE49-F238E27FC236}">
                <a16:creationId xmlns:a16="http://schemas.microsoft.com/office/drawing/2014/main" id="{DE34FD0D-758C-4EFA-ABA8-ED945C478AC4}"/>
              </a:ext>
            </a:extLst>
          </p:cNvPr>
          <p:cNvGrpSpPr/>
          <p:nvPr/>
        </p:nvGrpSpPr>
        <p:grpSpPr>
          <a:xfrm>
            <a:off x="1661588" y="3946543"/>
            <a:ext cx="7802977" cy="2621050"/>
            <a:chOff x="1661588" y="3825521"/>
            <a:chExt cx="7802977" cy="2621050"/>
          </a:xfrm>
        </p:grpSpPr>
        <p:sp>
          <p:nvSpPr>
            <p:cNvPr id="16" name="TextBox 15">
              <a:extLst>
                <a:ext uri="{FF2B5EF4-FFF2-40B4-BE49-F238E27FC236}">
                  <a16:creationId xmlns:a16="http://schemas.microsoft.com/office/drawing/2014/main" id="{32631997-4B79-4A6B-B91E-35BBE3FAB83E}"/>
                </a:ext>
              </a:extLst>
            </p:cNvPr>
            <p:cNvSpPr txBox="1"/>
            <p:nvPr/>
          </p:nvSpPr>
          <p:spPr>
            <a:xfrm>
              <a:off x="1661588" y="3825521"/>
              <a:ext cx="768306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Look at color distributions of areas with no ships and ships themselves:</a:t>
              </a:r>
            </a:p>
          </p:txBody>
        </p:sp>
        <p:pic>
          <p:nvPicPr>
            <p:cNvPr id="17" name="Picture 17" descr="A close up of a map&#10;&#10;Description generated with high confidence">
              <a:extLst>
                <a:ext uri="{FF2B5EF4-FFF2-40B4-BE49-F238E27FC236}">
                  <a16:creationId xmlns:a16="http://schemas.microsoft.com/office/drawing/2014/main" id="{AB3408DC-5A5C-47B7-9C08-BE8BCB8249AE}"/>
                </a:ext>
              </a:extLst>
            </p:cNvPr>
            <p:cNvPicPr>
              <a:picLocks noChangeAspect="1"/>
            </p:cNvPicPr>
            <p:nvPr/>
          </p:nvPicPr>
          <p:blipFill>
            <a:blip r:embed="rId4"/>
            <a:stretch>
              <a:fillRect/>
            </a:stretch>
          </p:blipFill>
          <p:spPr>
            <a:xfrm>
              <a:off x="2727435" y="4321129"/>
              <a:ext cx="6737130" cy="2125442"/>
            </a:xfrm>
            <a:prstGeom prst="rect">
              <a:avLst/>
            </a:prstGeom>
          </p:spPr>
        </p:pic>
      </p:grpSp>
      <p:cxnSp>
        <p:nvCxnSpPr>
          <p:cNvPr id="15" name="Straight Connector 14">
            <a:extLst>
              <a:ext uri="{FF2B5EF4-FFF2-40B4-BE49-F238E27FC236}">
                <a16:creationId xmlns:a16="http://schemas.microsoft.com/office/drawing/2014/main" id="{4E85EF7A-84AF-4D42-B0CA-11282BE2BB24}"/>
              </a:ext>
            </a:extLst>
          </p:cNvPr>
          <p:cNvCxnSpPr>
            <a:cxnSpLocks/>
          </p:cNvCxnSpPr>
          <p:nvPr/>
        </p:nvCxnSpPr>
        <p:spPr>
          <a:xfrm>
            <a:off x="1355912" y="3714545"/>
            <a:ext cx="9480176"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07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0FEE-6D27-4A6B-AF23-F0C4E2FF4A48}"/>
              </a:ext>
            </a:extLst>
          </p:cNvPr>
          <p:cNvPicPr>
            <a:picLocks noChangeAspect="1"/>
          </p:cNvPicPr>
          <p:nvPr/>
        </p:nvPicPr>
        <p:blipFill rotWithShape="1">
          <a:blip r:embed="rId2"/>
          <a:srcRect t="16547" b="21860"/>
          <a:stretch/>
        </p:blipFill>
        <p:spPr>
          <a:xfrm>
            <a:off x="20" y="10"/>
            <a:ext cx="12191980" cy="4242806"/>
          </a:xfrm>
          <a:prstGeom prst="rect">
            <a:avLst/>
          </a:prstGeom>
        </p:spPr>
      </p:pic>
      <p:sp>
        <p:nvSpPr>
          <p:cNvPr id="2" name="Title 1">
            <a:extLst>
              <a:ext uri="{FF2B5EF4-FFF2-40B4-BE49-F238E27FC236}">
                <a16:creationId xmlns:a16="http://schemas.microsoft.com/office/drawing/2014/main" id="{9C997C06-F987-40B5-B7BE-EEE59CF13587}"/>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a:t>Image Classification</a:t>
            </a:r>
          </a:p>
        </p:txBody>
      </p:sp>
    </p:spTree>
    <p:extLst>
      <p:ext uri="{BB962C8B-B14F-4D97-AF65-F5344CB8AC3E}">
        <p14:creationId xmlns:p14="http://schemas.microsoft.com/office/powerpoint/2010/main" val="786864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a:t>Image Classification</a:t>
            </a:r>
          </a:p>
        </p:txBody>
      </p:sp>
      <p:sp>
        <p:nvSpPr>
          <p:cNvPr id="9" name="TextBox 8">
            <a:extLst>
              <a:ext uri="{FF2B5EF4-FFF2-40B4-BE49-F238E27FC236}">
                <a16:creationId xmlns:a16="http://schemas.microsoft.com/office/drawing/2014/main" id="{93C1725E-D08D-4015-A865-7A0795551BD5}"/>
              </a:ext>
            </a:extLst>
          </p:cNvPr>
          <p:cNvSpPr txBox="1"/>
          <p:nvPr/>
        </p:nvSpPr>
        <p:spPr>
          <a:xfrm>
            <a:off x="809624" y="4562494"/>
            <a:ext cx="10106024" cy="1754326"/>
          </a:xfrm>
          <a:prstGeom prst="rect">
            <a:avLst/>
          </a:prstGeom>
          <a:noFill/>
        </p:spPr>
        <p:txBody>
          <a:bodyPr wrap="square" rtlCol="0">
            <a:spAutoFit/>
          </a:bodyPr>
          <a:lstStyle/>
          <a:p>
            <a:r>
              <a:rPr lang="en-US" b="1"/>
              <a:t>Motivation of using CNN:</a:t>
            </a:r>
          </a:p>
          <a:p>
            <a:pPr marL="285750" indent="-285750">
              <a:buFont typeface="Wingdings" panose="05000000000000000000" pitchFamily="2" charset="2"/>
              <a:buChar char="§"/>
            </a:pPr>
            <a:r>
              <a:rPr lang="en-US"/>
              <a:t>CNNs are very good feature extractors that learn filters/characteristics (extracting useful attributes from an already trained CNN with its trained weights)</a:t>
            </a:r>
          </a:p>
          <a:p>
            <a:pPr marL="285750" indent="-285750">
              <a:buFont typeface="Wingdings" panose="05000000000000000000" pitchFamily="2" charset="2"/>
              <a:buChar char="§"/>
            </a:pPr>
            <a:r>
              <a:rPr lang="en-US"/>
              <a:t>Reduces images to a form which is easier to process, without losing relevant features</a:t>
            </a:r>
          </a:p>
          <a:p>
            <a:pPr marL="285750" indent="-285750">
              <a:buFont typeface="Wingdings" panose="05000000000000000000" pitchFamily="2" charset="2"/>
              <a:buChar char="§"/>
            </a:pPr>
            <a:r>
              <a:rPr lang="en-US"/>
              <a:t>Less pre-processing required</a:t>
            </a:r>
          </a:p>
          <a:p>
            <a:pPr marL="285750" indent="-285750">
              <a:buFont typeface="Wingdings" panose="05000000000000000000" pitchFamily="2" charset="2"/>
              <a:buChar char="§"/>
            </a:pPr>
            <a:r>
              <a:rPr lang="en-US"/>
              <a:t>Can provide a reasonable baseline result based on which further improvements can be incorporated</a:t>
            </a:r>
          </a:p>
        </p:txBody>
      </p:sp>
      <p:sp>
        <p:nvSpPr>
          <p:cNvPr id="10" name="TextBox 9">
            <a:extLst>
              <a:ext uri="{FF2B5EF4-FFF2-40B4-BE49-F238E27FC236}">
                <a16:creationId xmlns:a16="http://schemas.microsoft.com/office/drawing/2014/main" id="{B04FCF8E-2931-49A1-88A6-B7658D05E092}"/>
              </a:ext>
            </a:extLst>
          </p:cNvPr>
          <p:cNvSpPr txBox="1"/>
          <p:nvPr/>
        </p:nvSpPr>
        <p:spPr>
          <a:xfrm>
            <a:off x="809624" y="2213496"/>
            <a:ext cx="10106025" cy="1477328"/>
          </a:xfrm>
          <a:prstGeom prst="rect">
            <a:avLst/>
          </a:prstGeom>
          <a:noFill/>
        </p:spPr>
        <p:txBody>
          <a:bodyPr wrap="square" rtlCol="0">
            <a:spAutoFit/>
          </a:bodyPr>
          <a:lstStyle/>
          <a:p>
            <a:r>
              <a:rPr lang="en-US" b="1"/>
              <a:t>Overview:</a:t>
            </a:r>
          </a:p>
          <a:p>
            <a:pPr marL="285750" indent="-285750">
              <a:buFont typeface="Wingdings" panose="05000000000000000000" pitchFamily="2" charset="2"/>
              <a:buChar char="§"/>
            </a:pPr>
            <a:r>
              <a:rPr lang="en-US"/>
              <a:t>Rather than trying to segment, we build a model that tries to identify if any boat shows up in the image</a:t>
            </a:r>
          </a:p>
          <a:p>
            <a:pPr marL="285750" indent="-285750">
              <a:buFont typeface="Wingdings" panose="05000000000000000000" pitchFamily="2" charset="2"/>
              <a:buChar char="§"/>
            </a:pPr>
            <a:r>
              <a:rPr lang="en-US"/>
              <a:t>We are using transfer learning (‘DenseNet169’)</a:t>
            </a:r>
          </a:p>
          <a:p>
            <a:pPr marL="285750" indent="-285750">
              <a:buFont typeface="Wingdings" panose="05000000000000000000" pitchFamily="2" charset="2"/>
              <a:buChar char="§"/>
            </a:pPr>
            <a:r>
              <a:rPr lang="en-US"/>
              <a:t>Going on, the model could be useful as a quick way to screen through a lot of images to see if they are likely to have a boat and if they are then run a more expensive full-resolution model on that sample</a:t>
            </a:r>
          </a:p>
        </p:txBody>
      </p:sp>
      <p:cxnSp>
        <p:nvCxnSpPr>
          <p:cNvPr id="15" name="Straight Connector 14">
            <a:extLst>
              <a:ext uri="{FF2B5EF4-FFF2-40B4-BE49-F238E27FC236}">
                <a16:creationId xmlns:a16="http://schemas.microsoft.com/office/drawing/2014/main" id="{193AC76E-2EBD-49CF-85C9-DEE180449529}"/>
              </a:ext>
            </a:extLst>
          </p:cNvPr>
          <p:cNvCxnSpPr/>
          <p:nvPr/>
        </p:nvCxnSpPr>
        <p:spPr>
          <a:xfrm>
            <a:off x="571500" y="4126659"/>
            <a:ext cx="105965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75AE82-BA1C-4EFA-85AA-8E9D342E34AD}"/>
              </a:ext>
            </a:extLst>
          </p:cNvPr>
          <p:cNvSpPr txBox="1"/>
          <p:nvPr/>
        </p:nvSpPr>
        <p:spPr>
          <a:xfrm>
            <a:off x="2508600" y="1072852"/>
            <a:ext cx="7174800" cy="369332"/>
          </a:xfrm>
          <a:prstGeom prst="rect">
            <a:avLst/>
          </a:prstGeom>
          <a:noFill/>
          <a:ln>
            <a:solidFill>
              <a:schemeClr val="tx1"/>
            </a:solidFill>
          </a:ln>
        </p:spPr>
        <p:txBody>
          <a:bodyPr wrap="square" rtlCol="0">
            <a:spAutoFit/>
          </a:bodyPr>
          <a:lstStyle/>
          <a:p>
            <a:pPr algn="ctr"/>
            <a:r>
              <a:rPr lang="en-US" b="1"/>
              <a:t>Using transfer learning (CNN) for binary image classification task</a:t>
            </a:r>
          </a:p>
        </p:txBody>
      </p:sp>
    </p:spTree>
    <p:extLst>
      <p:ext uri="{BB962C8B-B14F-4D97-AF65-F5344CB8AC3E}">
        <p14:creationId xmlns:p14="http://schemas.microsoft.com/office/powerpoint/2010/main" val="1750160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a:t>Image Classification</a:t>
            </a:r>
          </a:p>
        </p:txBody>
      </p:sp>
      <p:sp>
        <p:nvSpPr>
          <p:cNvPr id="8" name="TextBox 7">
            <a:extLst>
              <a:ext uri="{FF2B5EF4-FFF2-40B4-BE49-F238E27FC236}">
                <a16:creationId xmlns:a16="http://schemas.microsoft.com/office/drawing/2014/main" id="{D9EE81B1-E5AC-4793-9409-1CD2F51B71F4}"/>
              </a:ext>
            </a:extLst>
          </p:cNvPr>
          <p:cNvSpPr txBox="1"/>
          <p:nvPr/>
        </p:nvSpPr>
        <p:spPr>
          <a:xfrm>
            <a:off x="580836" y="1612223"/>
            <a:ext cx="5515164" cy="4862870"/>
          </a:xfrm>
          <a:prstGeom prst="rect">
            <a:avLst/>
          </a:prstGeom>
          <a:noFill/>
        </p:spPr>
        <p:txBody>
          <a:bodyPr wrap="square" rtlCol="0">
            <a:spAutoFit/>
          </a:bodyPr>
          <a:lstStyle/>
          <a:p>
            <a:r>
              <a:rPr lang="en-US" b="1"/>
              <a:t>Processing:</a:t>
            </a:r>
          </a:p>
          <a:p>
            <a:endParaRPr lang="en-US" sz="1000"/>
          </a:p>
          <a:p>
            <a:pPr marL="285750" indent="-285750">
              <a:buFont typeface="Wingdings" panose="05000000000000000000" pitchFamily="2" charset="2"/>
              <a:buChar char="§"/>
            </a:pPr>
            <a:r>
              <a:rPr lang="en-US"/>
              <a:t>Convert ‘</a:t>
            </a:r>
            <a:r>
              <a:rPr lang="en-US" err="1"/>
              <a:t>EncodedPixels</a:t>
            </a:r>
            <a:r>
              <a:rPr lang="en-US"/>
              <a:t>’ column to binary outcome</a:t>
            </a:r>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sz="1200"/>
          </a:p>
          <a:p>
            <a:pPr marL="285750" indent="-285750">
              <a:buFont typeface="Wingdings" panose="05000000000000000000" pitchFamily="2" charset="2"/>
              <a:buChar char="§"/>
            </a:pPr>
            <a:r>
              <a:rPr lang="en-US"/>
              <a:t>Balanced by down-sampling dataset to 15,000 </a:t>
            </a:r>
            <a:r>
              <a:rPr lang="en-US" err="1"/>
              <a:t>obs</a:t>
            </a:r>
            <a:endParaRPr lang="en-US"/>
          </a:p>
          <a:p>
            <a:pPr marL="285750" indent="-285750">
              <a:buFont typeface="Wingdings" panose="05000000000000000000" pitchFamily="2" charset="2"/>
              <a:buChar char="§"/>
            </a:pPr>
            <a:r>
              <a:rPr lang="en-US"/>
              <a:t>Stratified train-test-split (70/30) by ‘</a:t>
            </a:r>
            <a:r>
              <a:rPr lang="en-US" err="1"/>
              <a:t>ship_bool</a:t>
            </a:r>
            <a:r>
              <a:rPr lang="en-US"/>
              <a:t>’</a:t>
            </a:r>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p:txBody>
      </p:sp>
      <p:sp>
        <p:nvSpPr>
          <p:cNvPr id="10" name="TextBox 9">
            <a:extLst>
              <a:ext uri="{FF2B5EF4-FFF2-40B4-BE49-F238E27FC236}">
                <a16:creationId xmlns:a16="http://schemas.microsoft.com/office/drawing/2014/main" id="{1EDBC9D0-FFEB-4121-AECC-3D97F3222361}"/>
              </a:ext>
            </a:extLst>
          </p:cNvPr>
          <p:cNvSpPr txBox="1"/>
          <p:nvPr/>
        </p:nvSpPr>
        <p:spPr>
          <a:xfrm>
            <a:off x="6819900" y="1612223"/>
            <a:ext cx="4757926" cy="4247317"/>
          </a:xfrm>
          <a:prstGeom prst="rect">
            <a:avLst/>
          </a:prstGeom>
          <a:noFill/>
        </p:spPr>
        <p:txBody>
          <a:bodyPr wrap="square" rtlCol="0">
            <a:spAutoFit/>
          </a:bodyPr>
          <a:lstStyle/>
          <a:p>
            <a:r>
              <a:rPr lang="en-US" b="1"/>
              <a:t>Augmentation:</a:t>
            </a:r>
          </a:p>
          <a:p>
            <a:endParaRPr lang="en-US"/>
          </a:p>
          <a:p>
            <a:r>
              <a:rPr lang="en-US"/>
              <a:t>“Data augmentation is a strategy that enables practitioners to significantly increase the diversity of data available for training models, without actually collecting new data. Data augmentation techniques such as cropping, padding, and horizontal flipping are commonly used to train large neural networks.” </a:t>
            </a:r>
            <a:r>
              <a:rPr lang="en-US" sz="1000"/>
              <a:t>[1]</a:t>
            </a:r>
          </a:p>
          <a:p>
            <a:pPr marL="285750" indent="-285750">
              <a:buFont typeface="Wingdings" panose="05000000000000000000" pitchFamily="2" charset="2"/>
              <a:buChar char="§"/>
            </a:pPr>
            <a:endParaRPr lang="en-US"/>
          </a:p>
          <a:p>
            <a:r>
              <a:rPr lang="en-US" b="1"/>
              <a:t>Augmentation techniques used:</a:t>
            </a:r>
            <a:endParaRPr lang="en-US"/>
          </a:p>
          <a:p>
            <a:pPr marL="285750" indent="-285750">
              <a:buFont typeface="Wingdings" panose="05000000000000000000" pitchFamily="2" charset="2"/>
              <a:buChar char="§"/>
            </a:pPr>
            <a:r>
              <a:rPr lang="en-US"/>
              <a:t>Rotation, Shifting, Adjusting Brightness, Zooming, Flipping</a:t>
            </a:r>
          </a:p>
          <a:p>
            <a:pPr marL="285750" indent="-285750">
              <a:buFont typeface="Wingdings" panose="05000000000000000000" pitchFamily="2" charset="2"/>
              <a:buChar char="§"/>
            </a:pPr>
            <a:r>
              <a:rPr lang="en-US"/>
              <a:t>Example of common techniques:</a:t>
            </a:r>
          </a:p>
          <a:p>
            <a:endParaRPr lang="en-US"/>
          </a:p>
        </p:txBody>
      </p:sp>
      <p:sp>
        <p:nvSpPr>
          <p:cNvPr id="11" name="TextBox 10">
            <a:extLst>
              <a:ext uri="{FF2B5EF4-FFF2-40B4-BE49-F238E27FC236}">
                <a16:creationId xmlns:a16="http://schemas.microsoft.com/office/drawing/2014/main" id="{8A9EFD84-6A8A-48C0-BCB5-3A5AD458B22A}"/>
              </a:ext>
            </a:extLst>
          </p:cNvPr>
          <p:cNvSpPr txBox="1"/>
          <p:nvPr/>
        </p:nvSpPr>
        <p:spPr>
          <a:xfrm>
            <a:off x="2508600" y="1072852"/>
            <a:ext cx="7174800" cy="369332"/>
          </a:xfrm>
          <a:prstGeom prst="rect">
            <a:avLst/>
          </a:prstGeom>
          <a:noFill/>
          <a:ln>
            <a:solidFill>
              <a:schemeClr val="tx1"/>
            </a:solidFill>
          </a:ln>
        </p:spPr>
        <p:txBody>
          <a:bodyPr wrap="square" rtlCol="0">
            <a:spAutoFit/>
          </a:bodyPr>
          <a:lstStyle/>
          <a:p>
            <a:pPr algn="ctr"/>
            <a:r>
              <a:rPr lang="en-US" b="1"/>
              <a:t>Data Processing &amp; Augmentation</a:t>
            </a:r>
            <a:endParaRPr lang="en-US" sz="1000" b="1"/>
          </a:p>
        </p:txBody>
      </p:sp>
      <p:pic>
        <p:nvPicPr>
          <p:cNvPr id="12" name="Picture 4" descr="A screenshot of a cell phone&#10;&#10;Description generated with very high confidence">
            <a:extLst>
              <a:ext uri="{FF2B5EF4-FFF2-40B4-BE49-F238E27FC236}">
                <a16:creationId xmlns:a16="http://schemas.microsoft.com/office/drawing/2014/main" id="{A18781EF-D5E5-4558-A9E3-E20533E00F9A}"/>
              </a:ext>
            </a:extLst>
          </p:cNvPr>
          <p:cNvPicPr>
            <a:picLocks noChangeAspect="1"/>
          </p:cNvPicPr>
          <p:nvPr/>
        </p:nvPicPr>
        <p:blipFill>
          <a:blip r:embed="rId3"/>
          <a:stretch>
            <a:fillRect/>
          </a:stretch>
        </p:blipFill>
        <p:spPr>
          <a:xfrm>
            <a:off x="614174" y="2400572"/>
            <a:ext cx="4421816" cy="1332935"/>
          </a:xfrm>
          <a:prstGeom prst="rect">
            <a:avLst/>
          </a:prstGeom>
        </p:spPr>
      </p:pic>
      <p:pic>
        <p:nvPicPr>
          <p:cNvPr id="13" name="Picture 12">
            <a:extLst>
              <a:ext uri="{FF2B5EF4-FFF2-40B4-BE49-F238E27FC236}">
                <a16:creationId xmlns:a16="http://schemas.microsoft.com/office/drawing/2014/main" id="{61AFE172-11C3-492C-84CF-BFB941D5323C}"/>
              </a:ext>
            </a:extLst>
          </p:cNvPr>
          <p:cNvPicPr>
            <a:picLocks noChangeAspect="1"/>
          </p:cNvPicPr>
          <p:nvPr/>
        </p:nvPicPr>
        <p:blipFill>
          <a:blip r:embed="rId4"/>
          <a:stretch>
            <a:fillRect/>
          </a:stretch>
        </p:blipFill>
        <p:spPr>
          <a:xfrm>
            <a:off x="614174" y="4484994"/>
            <a:ext cx="2834553" cy="1849404"/>
          </a:xfrm>
          <a:prstGeom prst="rect">
            <a:avLst/>
          </a:prstGeom>
        </p:spPr>
      </p:pic>
      <p:sp>
        <p:nvSpPr>
          <p:cNvPr id="15" name="TextBox 14">
            <a:extLst>
              <a:ext uri="{FF2B5EF4-FFF2-40B4-BE49-F238E27FC236}">
                <a16:creationId xmlns:a16="http://schemas.microsoft.com/office/drawing/2014/main" id="{B0408755-2073-4C4F-A424-F1DC0BDBB6F5}"/>
              </a:ext>
            </a:extLst>
          </p:cNvPr>
          <p:cNvSpPr txBox="1"/>
          <p:nvPr/>
        </p:nvSpPr>
        <p:spPr>
          <a:xfrm>
            <a:off x="580836" y="6334398"/>
            <a:ext cx="5429245" cy="461665"/>
          </a:xfrm>
          <a:prstGeom prst="rect">
            <a:avLst/>
          </a:prstGeom>
          <a:noFill/>
        </p:spPr>
        <p:txBody>
          <a:bodyPr wrap="square" rtlCol="0">
            <a:spAutoFit/>
          </a:bodyPr>
          <a:lstStyle/>
          <a:p>
            <a:r>
              <a:rPr lang="en-US" sz="1200"/>
              <a:t>Sources: </a:t>
            </a:r>
          </a:p>
          <a:p>
            <a:r>
              <a:rPr lang="en-US" sz="1200"/>
              <a:t>[1] Ho et al. (2019): </a:t>
            </a:r>
            <a:r>
              <a:rPr lang="en-US" sz="1200">
                <a:hlinkClick r:id="rId5"/>
              </a:rPr>
              <a:t>https://bair.berkeley.edu/blog/2019/06/07/data_aug/</a:t>
            </a:r>
            <a:r>
              <a:rPr lang="en-US" sz="1200"/>
              <a:t> .</a:t>
            </a:r>
          </a:p>
        </p:txBody>
      </p:sp>
      <p:cxnSp>
        <p:nvCxnSpPr>
          <p:cNvPr id="9" name="Straight Connector 8">
            <a:extLst>
              <a:ext uri="{FF2B5EF4-FFF2-40B4-BE49-F238E27FC236}">
                <a16:creationId xmlns:a16="http://schemas.microsoft.com/office/drawing/2014/main" id="{8C741DD6-364C-42D8-B711-CF9385C11DF4}"/>
              </a:ext>
            </a:extLst>
          </p:cNvPr>
          <p:cNvCxnSpPr/>
          <p:nvPr/>
        </p:nvCxnSpPr>
        <p:spPr>
          <a:xfrm>
            <a:off x="6338888" y="1769927"/>
            <a:ext cx="0" cy="482311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7C0CA21B-99E0-4FC8-9C0D-5D79699A7CED}"/>
              </a:ext>
            </a:extLst>
          </p:cNvPr>
          <p:cNvPicPr>
            <a:picLocks noChangeAspect="1"/>
          </p:cNvPicPr>
          <p:nvPr/>
        </p:nvPicPr>
        <p:blipFill>
          <a:blip r:embed="rId6"/>
          <a:stretch>
            <a:fillRect/>
          </a:stretch>
        </p:blipFill>
        <p:spPr>
          <a:xfrm>
            <a:off x="6819900" y="5569110"/>
            <a:ext cx="3595982" cy="959042"/>
          </a:xfrm>
          <a:prstGeom prst="rect">
            <a:avLst/>
          </a:prstGeom>
        </p:spPr>
      </p:pic>
    </p:spTree>
    <p:extLst>
      <p:ext uri="{BB962C8B-B14F-4D97-AF65-F5344CB8AC3E}">
        <p14:creationId xmlns:p14="http://schemas.microsoft.com/office/powerpoint/2010/main" val="3547890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a:t>Image Classification</a:t>
            </a:r>
          </a:p>
        </p:txBody>
      </p:sp>
      <p:grpSp>
        <p:nvGrpSpPr>
          <p:cNvPr id="11" name="Group 10">
            <a:extLst>
              <a:ext uri="{FF2B5EF4-FFF2-40B4-BE49-F238E27FC236}">
                <a16:creationId xmlns:a16="http://schemas.microsoft.com/office/drawing/2014/main" id="{03275F22-0573-4116-A723-64F0E4ECCE8A}"/>
              </a:ext>
            </a:extLst>
          </p:cNvPr>
          <p:cNvGrpSpPr/>
          <p:nvPr/>
        </p:nvGrpSpPr>
        <p:grpSpPr>
          <a:xfrm>
            <a:off x="580836" y="1983704"/>
            <a:ext cx="10996990" cy="4247317"/>
            <a:chOff x="580836" y="2122699"/>
            <a:chExt cx="10996990" cy="42473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6D6350-9B42-40CB-AECB-3278CD0214BA}"/>
                    </a:ext>
                  </a:extLst>
                </p:cNvPr>
                <p:cNvSpPr txBox="1"/>
                <p:nvPr/>
              </p:nvSpPr>
              <p:spPr>
                <a:xfrm>
                  <a:off x="580836" y="2122699"/>
                  <a:ext cx="5515164" cy="4104457"/>
                </a:xfrm>
                <a:prstGeom prst="rect">
                  <a:avLst/>
                </a:prstGeom>
                <a:noFill/>
              </p:spPr>
              <p:txBody>
                <a:bodyPr wrap="square" rtlCol="0">
                  <a:spAutoFit/>
                </a:bodyPr>
                <a:lstStyle/>
                <a:p>
                  <a:r>
                    <a:rPr lang="en-US" b="1"/>
                    <a:t>Concept:</a:t>
                  </a:r>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endParaRPr lang="en-US"/>
                </a:p>
                <a:p>
                  <a:pPr marL="285750" indent="-285750">
                    <a:buFont typeface="Wingdings" panose="05000000000000000000" pitchFamily="2" charset="2"/>
                    <a:buChar char="§"/>
                  </a:pPr>
                  <a:r>
                    <a:rPr lang="en-US"/>
                    <a:t>Connects each layer to every other layer in a feed-forward fashion</a:t>
                  </a:r>
                </a:p>
                <a:p>
                  <a:pPr marL="285750" indent="-285750">
                    <a:buFont typeface="Wingdings" panose="05000000000000000000" pitchFamily="2" charset="2"/>
                    <a:buChar char="§"/>
                  </a:pPr>
                  <a:r>
                    <a:rPr lang="en-US"/>
                    <a:t>Has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𝐿</m:t>
                              </m:r>
                              <m:r>
                                <a:rPr lang="en-US" b="0" i="1" smtClean="0">
                                  <a:latin typeface="Cambria Math" panose="02040503050406030204" pitchFamily="18" charset="0"/>
                                </a:rPr>
                                <m:t>+1</m:t>
                              </m:r>
                            </m:e>
                          </m:d>
                        </m:num>
                        <m:den>
                          <m:r>
                            <a:rPr lang="en-US" b="0" i="1" smtClean="0">
                              <a:latin typeface="Cambria Math" panose="02040503050406030204" pitchFamily="18" charset="0"/>
                            </a:rPr>
                            <m:t>2</m:t>
                          </m:r>
                        </m:den>
                      </m:f>
                    </m:oMath>
                  </a14:m>
                  <a:r>
                    <a:rPr lang="en-US"/>
                    <a:t> direct connections for L layers (compared to L connections in traditional convolutional networks)</a:t>
                  </a:r>
                </a:p>
                <a:p>
                  <a:pPr marL="285750" indent="-285750">
                    <a:buFont typeface="Wingdings" panose="05000000000000000000" pitchFamily="2" charset="2"/>
                    <a:buChar char="§"/>
                  </a:pPr>
                  <a:r>
                    <a:rPr lang="en-US"/>
                    <a:t>feature-maps of all preceding layers are used as inputs, and its own feature-maps are used as inputs into all subsequent layers</a:t>
                  </a:r>
                </a:p>
              </p:txBody>
            </p:sp>
          </mc:Choice>
          <mc:Fallback xmlns="">
            <p:sp>
              <p:nvSpPr>
                <p:cNvPr id="7" name="TextBox 6">
                  <a:extLst>
                    <a:ext uri="{FF2B5EF4-FFF2-40B4-BE49-F238E27FC236}">
                      <a16:creationId xmlns:a16="http://schemas.microsoft.com/office/drawing/2014/main" id="{F66D6350-9B42-40CB-AECB-3278CD0214BA}"/>
                    </a:ext>
                  </a:extLst>
                </p:cNvPr>
                <p:cNvSpPr txBox="1">
                  <a:spLocks noRot="1" noChangeAspect="1" noMove="1" noResize="1" noEditPoints="1" noAdjustHandles="1" noChangeArrowheads="1" noChangeShapeType="1" noTextEdit="1"/>
                </p:cNvSpPr>
                <p:nvPr/>
              </p:nvSpPr>
              <p:spPr>
                <a:xfrm>
                  <a:off x="580836" y="2122699"/>
                  <a:ext cx="5515164" cy="4104457"/>
                </a:xfrm>
                <a:prstGeom prst="rect">
                  <a:avLst/>
                </a:prstGeom>
                <a:blipFill>
                  <a:blip r:embed="rId3"/>
                  <a:stretch>
                    <a:fillRect l="-884" t="-742" b="-133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181FDD0-0F52-4EC8-8BEE-1E208726EEFC}"/>
                </a:ext>
              </a:extLst>
            </p:cNvPr>
            <p:cNvPicPr>
              <a:picLocks noChangeAspect="1"/>
            </p:cNvPicPr>
            <p:nvPr/>
          </p:nvPicPr>
          <p:blipFill>
            <a:blip r:embed="rId4"/>
            <a:stretch>
              <a:fillRect/>
            </a:stretch>
          </p:blipFill>
          <p:spPr>
            <a:xfrm>
              <a:off x="580836" y="2737075"/>
              <a:ext cx="5515164" cy="930152"/>
            </a:xfrm>
            <a:prstGeom prst="rect">
              <a:avLst/>
            </a:prstGeom>
          </p:spPr>
        </p:pic>
        <p:sp>
          <p:nvSpPr>
            <p:cNvPr id="8" name="TextBox 7">
              <a:extLst>
                <a:ext uri="{FF2B5EF4-FFF2-40B4-BE49-F238E27FC236}">
                  <a16:creationId xmlns:a16="http://schemas.microsoft.com/office/drawing/2014/main" id="{79A7B8C5-7AD5-41E0-A020-95B9B7D5B868}"/>
                </a:ext>
              </a:extLst>
            </p:cNvPr>
            <p:cNvSpPr txBox="1"/>
            <p:nvPr/>
          </p:nvSpPr>
          <p:spPr>
            <a:xfrm>
              <a:off x="6819900" y="2122699"/>
              <a:ext cx="4757926" cy="4247317"/>
            </a:xfrm>
            <a:prstGeom prst="rect">
              <a:avLst/>
            </a:prstGeom>
            <a:noFill/>
          </p:spPr>
          <p:txBody>
            <a:bodyPr wrap="square" rtlCol="0">
              <a:spAutoFit/>
            </a:bodyPr>
            <a:lstStyle/>
            <a:p>
              <a:r>
                <a:rPr lang="en-US" b="1"/>
                <a:t>Advantages:</a:t>
              </a:r>
            </a:p>
            <a:p>
              <a:endParaRPr lang="en-US"/>
            </a:p>
            <a:p>
              <a:pPr marL="285750" indent="-285750">
                <a:buFont typeface="Wingdings" panose="05000000000000000000" pitchFamily="2" charset="2"/>
                <a:buChar char="§"/>
              </a:pPr>
              <a:r>
                <a:rPr lang="en-US"/>
                <a:t>Alleviate the vanishing-gradient problem</a:t>
              </a:r>
            </a:p>
            <a:p>
              <a:pPr marL="285750" indent="-285750">
                <a:buFont typeface="Wingdings" panose="05000000000000000000" pitchFamily="2" charset="2"/>
                <a:buChar char="§"/>
              </a:pPr>
              <a:r>
                <a:rPr lang="en-US"/>
                <a:t>Strengthen feature propagation </a:t>
              </a:r>
            </a:p>
            <a:p>
              <a:pPr marL="285750" indent="-285750">
                <a:buFont typeface="Wingdings" panose="05000000000000000000" pitchFamily="2" charset="2"/>
                <a:buChar char="§"/>
              </a:pPr>
              <a:r>
                <a:rPr lang="en-US"/>
                <a:t>Substantially reduce the number of parameters</a:t>
              </a:r>
            </a:p>
            <a:p>
              <a:pPr marL="285750" indent="-285750">
                <a:buFont typeface="Wingdings" panose="05000000000000000000" pitchFamily="2" charset="2"/>
                <a:buChar char="§"/>
              </a:pPr>
              <a:r>
                <a:rPr lang="en-US"/>
                <a:t>More diversified features</a:t>
              </a:r>
            </a:p>
            <a:p>
              <a:pPr marL="285750" indent="-285750">
                <a:buFont typeface="Wingdings" panose="05000000000000000000" pitchFamily="2" charset="2"/>
                <a:buChar char="§"/>
              </a:pPr>
              <a:r>
                <a:rPr lang="en-US"/>
                <a:t>Well suited for various computer vision tasks built on convolutional features</a:t>
              </a:r>
            </a:p>
            <a:p>
              <a:endParaRPr lang="en-US"/>
            </a:p>
            <a:p>
              <a:r>
                <a:rPr lang="en-US" b="1"/>
                <a:t>Disadvantages:</a:t>
              </a:r>
            </a:p>
            <a:p>
              <a:endParaRPr lang="en-US"/>
            </a:p>
            <a:p>
              <a:pPr marL="285750" indent="-285750">
                <a:buFont typeface="Wingdings" panose="05000000000000000000" pitchFamily="2" charset="2"/>
                <a:buChar char="§"/>
              </a:pPr>
              <a:r>
                <a:rPr lang="en-US"/>
                <a:t>Requires enormous amount of memory</a:t>
              </a:r>
            </a:p>
            <a:p>
              <a:endParaRPr lang="en-US"/>
            </a:p>
            <a:p>
              <a:endParaRPr lang="en-US"/>
            </a:p>
          </p:txBody>
        </p:sp>
      </p:grpSp>
      <p:cxnSp>
        <p:nvCxnSpPr>
          <p:cNvPr id="4" name="Straight Connector 3">
            <a:extLst>
              <a:ext uri="{FF2B5EF4-FFF2-40B4-BE49-F238E27FC236}">
                <a16:creationId xmlns:a16="http://schemas.microsoft.com/office/drawing/2014/main" id="{6EE456F8-E985-42AE-87AE-E2433792C3A1}"/>
              </a:ext>
            </a:extLst>
          </p:cNvPr>
          <p:cNvCxnSpPr/>
          <p:nvPr/>
        </p:nvCxnSpPr>
        <p:spPr>
          <a:xfrm>
            <a:off x="6338888" y="1769927"/>
            <a:ext cx="0" cy="482311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35B9C6-B196-45DA-B003-1E140FACE79B}"/>
              </a:ext>
            </a:extLst>
          </p:cNvPr>
          <p:cNvSpPr txBox="1"/>
          <p:nvPr/>
        </p:nvSpPr>
        <p:spPr>
          <a:xfrm>
            <a:off x="2508600" y="1072852"/>
            <a:ext cx="7174800" cy="369332"/>
          </a:xfrm>
          <a:prstGeom prst="rect">
            <a:avLst/>
          </a:prstGeom>
          <a:noFill/>
          <a:ln>
            <a:solidFill>
              <a:schemeClr val="tx1"/>
            </a:solidFill>
          </a:ln>
        </p:spPr>
        <p:txBody>
          <a:bodyPr wrap="square" rtlCol="0">
            <a:spAutoFit/>
          </a:bodyPr>
          <a:lstStyle/>
          <a:p>
            <a:pPr algn="ctr"/>
            <a:r>
              <a:rPr lang="en-US" b="1"/>
              <a:t>Densely Connected Convolutional Networks </a:t>
            </a:r>
            <a:r>
              <a:rPr lang="en-US" sz="1000" b="1"/>
              <a:t>[1]</a:t>
            </a:r>
          </a:p>
        </p:txBody>
      </p:sp>
      <p:sp>
        <p:nvSpPr>
          <p:cNvPr id="10" name="TextBox 9">
            <a:extLst>
              <a:ext uri="{FF2B5EF4-FFF2-40B4-BE49-F238E27FC236}">
                <a16:creationId xmlns:a16="http://schemas.microsoft.com/office/drawing/2014/main" id="{13F3909E-2BF8-4F15-916D-9DB4859C97F4}"/>
              </a:ext>
            </a:extLst>
          </p:cNvPr>
          <p:cNvSpPr txBox="1"/>
          <p:nvPr/>
        </p:nvSpPr>
        <p:spPr>
          <a:xfrm>
            <a:off x="580836" y="6334398"/>
            <a:ext cx="5429245" cy="461665"/>
          </a:xfrm>
          <a:prstGeom prst="rect">
            <a:avLst/>
          </a:prstGeom>
          <a:noFill/>
        </p:spPr>
        <p:txBody>
          <a:bodyPr wrap="square" rtlCol="0">
            <a:spAutoFit/>
          </a:bodyPr>
          <a:lstStyle/>
          <a:p>
            <a:r>
              <a:rPr lang="en-US" sz="1200"/>
              <a:t>Sources: </a:t>
            </a:r>
          </a:p>
          <a:p>
            <a:r>
              <a:rPr lang="en-US" sz="1200"/>
              <a:t>[1] Huang et al., (2016): Densely Connected Convolutional Networks.</a:t>
            </a:r>
          </a:p>
        </p:txBody>
      </p:sp>
    </p:spTree>
    <p:extLst>
      <p:ext uri="{BB962C8B-B14F-4D97-AF65-F5344CB8AC3E}">
        <p14:creationId xmlns:p14="http://schemas.microsoft.com/office/powerpoint/2010/main" val="2712200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a:t>Image Classification</a:t>
            </a:r>
          </a:p>
        </p:txBody>
      </p:sp>
      <p:sp>
        <p:nvSpPr>
          <p:cNvPr id="12" name="TextBox 11">
            <a:extLst>
              <a:ext uri="{FF2B5EF4-FFF2-40B4-BE49-F238E27FC236}">
                <a16:creationId xmlns:a16="http://schemas.microsoft.com/office/drawing/2014/main" id="{85297953-11C9-48F6-951A-85E37883631A}"/>
              </a:ext>
            </a:extLst>
          </p:cNvPr>
          <p:cNvSpPr txBox="1"/>
          <p:nvPr/>
        </p:nvSpPr>
        <p:spPr>
          <a:xfrm>
            <a:off x="2508600" y="1072852"/>
            <a:ext cx="7174800" cy="369332"/>
          </a:xfrm>
          <a:prstGeom prst="rect">
            <a:avLst/>
          </a:prstGeom>
          <a:noFill/>
          <a:ln>
            <a:solidFill>
              <a:schemeClr val="tx1"/>
            </a:solidFill>
          </a:ln>
        </p:spPr>
        <p:txBody>
          <a:bodyPr wrap="square" rtlCol="0">
            <a:spAutoFit/>
          </a:bodyPr>
          <a:lstStyle/>
          <a:p>
            <a:pPr algn="ctr"/>
            <a:r>
              <a:rPr lang="en-US" b="1"/>
              <a:t>Pre-trained CNN approach </a:t>
            </a:r>
            <a:r>
              <a:rPr lang="en-US" sz="1000" b="1"/>
              <a:t>[1]</a:t>
            </a:r>
          </a:p>
        </p:txBody>
      </p:sp>
      <p:sp>
        <p:nvSpPr>
          <p:cNvPr id="13" name="TextBox 12">
            <a:extLst>
              <a:ext uri="{FF2B5EF4-FFF2-40B4-BE49-F238E27FC236}">
                <a16:creationId xmlns:a16="http://schemas.microsoft.com/office/drawing/2014/main" id="{3C87D67A-E0FE-4917-B669-4D8FC9CD39BE}"/>
              </a:ext>
            </a:extLst>
          </p:cNvPr>
          <p:cNvSpPr txBox="1"/>
          <p:nvPr/>
        </p:nvSpPr>
        <p:spPr>
          <a:xfrm>
            <a:off x="1066558" y="4110022"/>
            <a:ext cx="9887045" cy="2308324"/>
          </a:xfrm>
          <a:prstGeom prst="rect">
            <a:avLst/>
          </a:prstGeom>
          <a:noFill/>
        </p:spPr>
        <p:txBody>
          <a:bodyPr wrap="square" rtlCol="0">
            <a:spAutoFit/>
          </a:bodyPr>
          <a:lstStyle/>
          <a:p>
            <a:pPr marL="285750" indent="-285750">
              <a:buFont typeface="Wingdings" panose="05000000000000000000" pitchFamily="2" charset="2"/>
              <a:buChar char="§"/>
            </a:pPr>
            <a:r>
              <a:rPr lang="en-US"/>
              <a:t>Cross-entropy loss for loss function</a:t>
            </a:r>
          </a:p>
          <a:p>
            <a:pPr marL="285750" indent="-285750">
              <a:buFont typeface="Wingdings" panose="05000000000000000000" pitchFamily="2" charset="2"/>
              <a:buChar char="§"/>
            </a:pPr>
            <a:r>
              <a:rPr lang="en-US"/>
              <a:t>Batch Normalization is applied to improve training speed, enable increased learning rate, and reduce covariance shift (important, because ‘DenseNet169’ was not trained on ships)</a:t>
            </a:r>
          </a:p>
          <a:p>
            <a:pPr marL="285750" indent="-285750">
              <a:buFont typeface="Wingdings" panose="05000000000000000000" pitchFamily="2" charset="2"/>
              <a:buChar char="§"/>
            </a:pPr>
            <a:r>
              <a:rPr lang="en-US"/>
              <a:t>Dropout to reduce overfitting</a:t>
            </a:r>
          </a:p>
          <a:p>
            <a:pPr marL="285750" indent="-285750">
              <a:buFont typeface="Wingdings" panose="05000000000000000000" pitchFamily="2" charset="2"/>
              <a:buChar char="§"/>
            </a:pPr>
            <a:r>
              <a:rPr lang="en-US"/>
              <a:t>Max Pooling to prevent overfitting and reduce computational cost by reducing number of parameters</a:t>
            </a:r>
          </a:p>
          <a:p>
            <a:pPr marL="285750" indent="-285750">
              <a:buFont typeface="Wingdings" panose="05000000000000000000" pitchFamily="2" charset="2"/>
              <a:buChar char="§"/>
            </a:pPr>
            <a:r>
              <a:rPr lang="en-US"/>
              <a:t>Decaying learning rate to facilitate model training</a:t>
            </a:r>
          </a:p>
          <a:p>
            <a:pPr marL="285750" indent="-285750">
              <a:buFont typeface="Wingdings" panose="05000000000000000000" pitchFamily="2" charset="2"/>
              <a:buChar char="§"/>
            </a:pPr>
            <a:r>
              <a:rPr lang="en-US"/>
              <a:t>Weights of model would not be updated, if the loss of development set did not improve after training an epoch</a:t>
            </a:r>
          </a:p>
        </p:txBody>
      </p:sp>
      <p:sp>
        <p:nvSpPr>
          <p:cNvPr id="14" name="TextBox 13">
            <a:extLst>
              <a:ext uri="{FF2B5EF4-FFF2-40B4-BE49-F238E27FC236}">
                <a16:creationId xmlns:a16="http://schemas.microsoft.com/office/drawing/2014/main" id="{9F68B8E8-1680-4828-AC74-7B47ED823F1B}"/>
              </a:ext>
            </a:extLst>
          </p:cNvPr>
          <p:cNvSpPr txBox="1"/>
          <p:nvPr/>
        </p:nvSpPr>
        <p:spPr>
          <a:xfrm>
            <a:off x="580836" y="6334398"/>
            <a:ext cx="5429245" cy="461665"/>
          </a:xfrm>
          <a:prstGeom prst="rect">
            <a:avLst/>
          </a:prstGeom>
          <a:noFill/>
        </p:spPr>
        <p:txBody>
          <a:bodyPr wrap="square" rtlCol="0">
            <a:spAutoFit/>
          </a:bodyPr>
          <a:lstStyle/>
          <a:p>
            <a:r>
              <a:rPr lang="en-US" sz="1200"/>
              <a:t>Sources: </a:t>
            </a:r>
          </a:p>
          <a:p>
            <a:r>
              <a:rPr lang="en-US" sz="1200"/>
              <a:t>[1] Chen et al., (2018): Traditional vs. Convolutional Neural Network Approach.</a:t>
            </a:r>
          </a:p>
        </p:txBody>
      </p:sp>
      <p:sp>
        <p:nvSpPr>
          <p:cNvPr id="15" name="TextBox 14">
            <a:extLst>
              <a:ext uri="{FF2B5EF4-FFF2-40B4-BE49-F238E27FC236}">
                <a16:creationId xmlns:a16="http://schemas.microsoft.com/office/drawing/2014/main" id="{45F394C4-3D84-484B-ACAF-66AF7EED74AA}"/>
              </a:ext>
            </a:extLst>
          </p:cNvPr>
          <p:cNvSpPr txBox="1"/>
          <p:nvPr/>
        </p:nvSpPr>
        <p:spPr>
          <a:xfrm>
            <a:off x="9162764" y="1712952"/>
            <a:ext cx="370284" cy="246221"/>
          </a:xfrm>
          <a:prstGeom prst="rect">
            <a:avLst/>
          </a:prstGeom>
          <a:noFill/>
        </p:spPr>
        <p:txBody>
          <a:bodyPr wrap="square" rtlCol="0">
            <a:spAutoFit/>
          </a:bodyPr>
          <a:lstStyle/>
          <a:p>
            <a:r>
              <a:rPr lang="en-US" sz="1000"/>
              <a:t>[1]</a:t>
            </a:r>
          </a:p>
        </p:txBody>
      </p:sp>
      <p:grpSp>
        <p:nvGrpSpPr>
          <p:cNvPr id="3" name="Group 2">
            <a:extLst>
              <a:ext uri="{FF2B5EF4-FFF2-40B4-BE49-F238E27FC236}">
                <a16:creationId xmlns:a16="http://schemas.microsoft.com/office/drawing/2014/main" id="{F956E902-2DD0-486E-A573-348084237D23}"/>
              </a:ext>
            </a:extLst>
          </p:cNvPr>
          <p:cNvGrpSpPr/>
          <p:nvPr/>
        </p:nvGrpSpPr>
        <p:grpSpPr>
          <a:xfrm>
            <a:off x="2658758" y="1569359"/>
            <a:ext cx="6874290" cy="2413488"/>
            <a:chOff x="2658758" y="1654369"/>
            <a:chExt cx="6874290" cy="2413488"/>
          </a:xfrm>
        </p:grpSpPr>
        <p:pic>
          <p:nvPicPr>
            <p:cNvPr id="5" name="Picture 4">
              <a:extLst>
                <a:ext uri="{FF2B5EF4-FFF2-40B4-BE49-F238E27FC236}">
                  <a16:creationId xmlns:a16="http://schemas.microsoft.com/office/drawing/2014/main" id="{59E459ED-6909-4025-AD76-095E97CE451C}"/>
                </a:ext>
              </a:extLst>
            </p:cNvPr>
            <p:cNvPicPr>
              <a:picLocks noChangeAspect="1"/>
            </p:cNvPicPr>
            <p:nvPr/>
          </p:nvPicPr>
          <p:blipFill>
            <a:blip r:embed="rId3"/>
            <a:stretch>
              <a:fillRect/>
            </a:stretch>
          </p:blipFill>
          <p:spPr>
            <a:xfrm>
              <a:off x="2658951" y="1654369"/>
              <a:ext cx="6874097" cy="2390390"/>
            </a:xfrm>
            <a:prstGeom prst="rect">
              <a:avLst/>
            </a:prstGeom>
          </p:spPr>
        </p:pic>
        <p:sp>
          <p:nvSpPr>
            <p:cNvPr id="17" name="TextBox 16">
              <a:extLst>
                <a:ext uri="{FF2B5EF4-FFF2-40B4-BE49-F238E27FC236}">
                  <a16:creationId xmlns:a16="http://schemas.microsoft.com/office/drawing/2014/main" id="{3130739F-529E-42C3-A3CA-8790A9DBE48D}"/>
                </a:ext>
              </a:extLst>
            </p:cNvPr>
            <p:cNvSpPr txBox="1"/>
            <p:nvPr/>
          </p:nvSpPr>
          <p:spPr>
            <a:xfrm>
              <a:off x="2658758" y="3329193"/>
              <a:ext cx="2289479" cy="738664"/>
            </a:xfrm>
            <a:prstGeom prst="rect">
              <a:avLst/>
            </a:prstGeom>
            <a:noFill/>
          </p:spPr>
          <p:txBody>
            <a:bodyPr wrap="square" rtlCol="0">
              <a:spAutoFit/>
            </a:bodyPr>
            <a:lstStyle/>
            <a:p>
              <a:r>
                <a:rPr lang="en-US" sz="1400" b="1"/>
                <a:t>Epochs:</a:t>
              </a:r>
              <a:r>
                <a:rPr lang="en-US" sz="1400"/>
                <a:t> 30</a:t>
              </a:r>
            </a:p>
            <a:p>
              <a:r>
                <a:rPr lang="en-US" sz="1400" b="1"/>
                <a:t>Batch size:</a:t>
              </a:r>
              <a:r>
                <a:rPr lang="en-US" sz="1400"/>
                <a:t> 64</a:t>
              </a:r>
            </a:p>
            <a:p>
              <a:r>
                <a:rPr lang="en-US" sz="1400" b="1"/>
                <a:t>Optimizer:</a:t>
              </a:r>
              <a:r>
                <a:rPr lang="en-US" sz="1400"/>
                <a:t> Adam</a:t>
              </a:r>
            </a:p>
          </p:txBody>
        </p:sp>
      </p:grpSp>
    </p:spTree>
    <p:extLst>
      <p:ext uri="{BB962C8B-B14F-4D97-AF65-F5344CB8AC3E}">
        <p14:creationId xmlns:p14="http://schemas.microsoft.com/office/powerpoint/2010/main" val="746579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a:t>Image Classification</a:t>
            </a:r>
          </a:p>
        </p:txBody>
      </p:sp>
      <p:sp>
        <p:nvSpPr>
          <p:cNvPr id="6" name="TextBox 5">
            <a:extLst>
              <a:ext uri="{FF2B5EF4-FFF2-40B4-BE49-F238E27FC236}">
                <a16:creationId xmlns:a16="http://schemas.microsoft.com/office/drawing/2014/main" id="{4EB5153E-0E9E-4B36-8F56-353437681F80}"/>
              </a:ext>
            </a:extLst>
          </p:cNvPr>
          <p:cNvSpPr txBox="1"/>
          <p:nvPr/>
        </p:nvSpPr>
        <p:spPr>
          <a:xfrm>
            <a:off x="2508600" y="1072852"/>
            <a:ext cx="7174800" cy="369332"/>
          </a:xfrm>
          <a:prstGeom prst="rect">
            <a:avLst/>
          </a:prstGeom>
          <a:noFill/>
          <a:ln>
            <a:solidFill>
              <a:schemeClr val="tx1"/>
            </a:solidFill>
          </a:ln>
        </p:spPr>
        <p:txBody>
          <a:bodyPr wrap="square" rtlCol="0">
            <a:spAutoFit/>
          </a:bodyPr>
          <a:lstStyle/>
          <a:p>
            <a:pPr algn="ctr"/>
            <a:r>
              <a:rPr lang="en-US" b="1"/>
              <a:t>Results</a:t>
            </a:r>
            <a:endParaRPr lang="en-US" sz="1000" b="1"/>
          </a:p>
        </p:txBody>
      </p:sp>
      <p:pic>
        <p:nvPicPr>
          <p:cNvPr id="5" name="Picture 4">
            <a:extLst>
              <a:ext uri="{FF2B5EF4-FFF2-40B4-BE49-F238E27FC236}">
                <a16:creationId xmlns:a16="http://schemas.microsoft.com/office/drawing/2014/main" id="{A5FF4CDC-F808-43D7-A6FA-49DCB7B0D7D2}"/>
              </a:ext>
            </a:extLst>
          </p:cNvPr>
          <p:cNvPicPr>
            <a:picLocks noChangeAspect="1"/>
          </p:cNvPicPr>
          <p:nvPr/>
        </p:nvPicPr>
        <p:blipFill>
          <a:blip r:embed="rId3"/>
          <a:stretch>
            <a:fillRect/>
          </a:stretch>
        </p:blipFill>
        <p:spPr>
          <a:xfrm>
            <a:off x="1685806" y="1792780"/>
            <a:ext cx="3421700" cy="2793718"/>
          </a:xfrm>
          <a:prstGeom prst="rect">
            <a:avLst/>
          </a:prstGeom>
        </p:spPr>
      </p:pic>
      <p:sp>
        <p:nvSpPr>
          <p:cNvPr id="11" name="TextBox 10">
            <a:extLst>
              <a:ext uri="{FF2B5EF4-FFF2-40B4-BE49-F238E27FC236}">
                <a16:creationId xmlns:a16="http://schemas.microsoft.com/office/drawing/2014/main" id="{170D86C0-4C5F-4BF7-9E2D-51BF20EB2F56}"/>
              </a:ext>
            </a:extLst>
          </p:cNvPr>
          <p:cNvSpPr txBox="1"/>
          <p:nvPr/>
        </p:nvSpPr>
        <p:spPr>
          <a:xfrm>
            <a:off x="1685806" y="4824604"/>
            <a:ext cx="3421700" cy="1200329"/>
          </a:xfrm>
          <a:prstGeom prst="rect">
            <a:avLst/>
          </a:prstGeom>
          <a:noFill/>
        </p:spPr>
        <p:txBody>
          <a:bodyPr wrap="square" rtlCol="0">
            <a:spAutoFit/>
          </a:bodyPr>
          <a:lstStyle/>
          <a:p>
            <a:pPr marL="285750" indent="-285750">
              <a:buFont typeface="Wingdings" panose="05000000000000000000" pitchFamily="2" charset="2"/>
              <a:buChar char="§"/>
            </a:pPr>
            <a:r>
              <a:rPr lang="en-US" b="1"/>
              <a:t>Precision:</a:t>
            </a:r>
            <a:r>
              <a:rPr lang="en-US"/>
              <a:t> 0.91 </a:t>
            </a:r>
          </a:p>
          <a:p>
            <a:pPr marL="285750" indent="-285750">
              <a:buFont typeface="Wingdings" panose="05000000000000000000" pitchFamily="2" charset="2"/>
              <a:buChar char="§"/>
            </a:pPr>
            <a:r>
              <a:rPr lang="en-US" b="1"/>
              <a:t>Recall:</a:t>
            </a:r>
            <a:r>
              <a:rPr lang="en-US"/>
              <a:t> 0.88</a:t>
            </a:r>
          </a:p>
          <a:p>
            <a:pPr marL="285750" indent="-285750">
              <a:buFont typeface="Wingdings" panose="05000000000000000000" pitchFamily="2" charset="2"/>
              <a:buChar char="§"/>
            </a:pPr>
            <a:r>
              <a:rPr lang="en-US" b="1"/>
              <a:t>Specificity:</a:t>
            </a:r>
            <a:r>
              <a:rPr lang="en-US"/>
              <a:t> 0.92</a:t>
            </a:r>
          </a:p>
          <a:p>
            <a:pPr marL="285750" indent="-285750">
              <a:buFont typeface="Wingdings" panose="05000000000000000000" pitchFamily="2" charset="2"/>
              <a:buChar char="§"/>
            </a:pPr>
            <a:r>
              <a:rPr lang="en-US" b="1"/>
              <a:t>F2:</a:t>
            </a:r>
            <a:r>
              <a:rPr lang="en-US"/>
              <a:t> 0.89</a:t>
            </a:r>
          </a:p>
        </p:txBody>
      </p:sp>
      <p:pic>
        <p:nvPicPr>
          <p:cNvPr id="13" name="Picture 12" descr="A screenshot of a social media post&#10;&#10;Description automatically generated">
            <a:extLst>
              <a:ext uri="{FF2B5EF4-FFF2-40B4-BE49-F238E27FC236}">
                <a16:creationId xmlns:a16="http://schemas.microsoft.com/office/drawing/2014/main" id="{46BBBCB6-28D1-4768-B560-D42AE9C7632A}"/>
              </a:ext>
            </a:extLst>
          </p:cNvPr>
          <p:cNvPicPr>
            <a:picLocks noChangeAspect="1"/>
          </p:cNvPicPr>
          <p:nvPr/>
        </p:nvPicPr>
        <p:blipFill>
          <a:blip r:embed="rId4"/>
          <a:stretch>
            <a:fillRect/>
          </a:stretch>
        </p:blipFill>
        <p:spPr>
          <a:xfrm>
            <a:off x="6096000" y="1788434"/>
            <a:ext cx="4410194" cy="2798064"/>
          </a:xfrm>
          <a:prstGeom prst="rect">
            <a:avLst/>
          </a:prstGeom>
        </p:spPr>
      </p:pic>
      <p:sp>
        <p:nvSpPr>
          <p:cNvPr id="14" name="TextBox 13">
            <a:extLst>
              <a:ext uri="{FF2B5EF4-FFF2-40B4-BE49-F238E27FC236}">
                <a16:creationId xmlns:a16="http://schemas.microsoft.com/office/drawing/2014/main" id="{F66A7B52-AF29-4647-B35F-352AF5C0D1BD}"/>
              </a:ext>
            </a:extLst>
          </p:cNvPr>
          <p:cNvSpPr txBox="1"/>
          <p:nvPr/>
        </p:nvSpPr>
        <p:spPr>
          <a:xfrm>
            <a:off x="6096001" y="4814189"/>
            <a:ext cx="4410194" cy="1754326"/>
          </a:xfrm>
          <a:prstGeom prst="rect">
            <a:avLst/>
          </a:prstGeom>
          <a:noFill/>
        </p:spPr>
        <p:txBody>
          <a:bodyPr wrap="square" rtlCol="0">
            <a:spAutoFit/>
          </a:bodyPr>
          <a:lstStyle/>
          <a:p>
            <a:pPr marL="285750" indent="-285750">
              <a:buFont typeface="Wingdings" panose="05000000000000000000" pitchFamily="2" charset="2"/>
              <a:buChar char="§"/>
            </a:pPr>
            <a:r>
              <a:rPr lang="en-US"/>
              <a:t>Plotted the training loss curve as well as the training accuracy curve for 30 epoch</a:t>
            </a:r>
          </a:p>
          <a:p>
            <a:pPr marL="285750" indent="-285750">
              <a:buFont typeface="Wingdings" panose="05000000000000000000" pitchFamily="2" charset="2"/>
              <a:buChar char="§"/>
            </a:pPr>
            <a:r>
              <a:rPr lang="en-US"/>
              <a:t>Biggest decay in loss within first ~ 3-4 iterations</a:t>
            </a:r>
          </a:p>
          <a:p>
            <a:pPr marL="285750" indent="-285750">
              <a:buFont typeface="Wingdings" panose="05000000000000000000" pitchFamily="2" charset="2"/>
              <a:buChar char="§"/>
            </a:pPr>
            <a:r>
              <a:rPr lang="en-US"/>
              <a:t>Accuracy almost saturated after ~ 5-6 iterations</a:t>
            </a:r>
          </a:p>
        </p:txBody>
      </p:sp>
      <p:cxnSp>
        <p:nvCxnSpPr>
          <p:cNvPr id="15" name="Straight Connector 14">
            <a:extLst>
              <a:ext uri="{FF2B5EF4-FFF2-40B4-BE49-F238E27FC236}">
                <a16:creationId xmlns:a16="http://schemas.microsoft.com/office/drawing/2014/main" id="{664BB665-1BDF-4BD5-A994-728AA5B3C9B2}"/>
              </a:ext>
            </a:extLst>
          </p:cNvPr>
          <p:cNvCxnSpPr/>
          <p:nvPr/>
        </p:nvCxnSpPr>
        <p:spPr>
          <a:xfrm>
            <a:off x="5601753" y="1764471"/>
            <a:ext cx="0" cy="482311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9" name="Picture 7" descr="A close up of a logo&#10;&#10;Description generated with very high confidence">
            <a:extLst>
              <a:ext uri="{FF2B5EF4-FFF2-40B4-BE49-F238E27FC236}">
                <a16:creationId xmlns:a16="http://schemas.microsoft.com/office/drawing/2014/main" id="{219B6057-51BA-44BB-AC88-39E9255F0F84}"/>
              </a:ext>
            </a:extLst>
          </p:cNvPr>
          <p:cNvPicPr>
            <a:picLocks noChangeAspect="1"/>
          </p:cNvPicPr>
          <p:nvPr/>
        </p:nvPicPr>
        <p:blipFill>
          <a:blip r:embed="rId5"/>
          <a:stretch>
            <a:fillRect/>
          </a:stretch>
        </p:blipFill>
        <p:spPr>
          <a:xfrm>
            <a:off x="1685805" y="6051755"/>
            <a:ext cx="2743200" cy="562131"/>
          </a:xfrm>
          <a:prstGeom prst="rect">
            <a:avLst/>
          </a:prstGeom>
        </p:spPr>
      </p:pic>
    </p:spTree>
    <p:extLst>
      <p:ext uri="{BB962C8B-B14F-4D97-AF65-F5344CB8AC3E}">
        <p14:creationId xmlns:p14="http://schemas.microsoft.com/office/powerpoint/2010/main" val="968550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0FEE-6D27-4A6B-AF23-F0C4E2FF4A48}"/>
              </a:ext>
            </a:extLst>
          </p:cNvPr>
          <p:cNvPicPr>
            <a:picLocks noChangeAspect="1"/>
          </p:cNvPicPr>
          <p:nvPr/>
        </p:nvPicPr>
        <p:blipFill rotWithShape="1">
          <a:blip r:embed="rId2"/>
          <a:srcRect t="16547" b="21860"/>
          <a:stretch/>
        </p:blipFill>
        <p:spPr>
          <a:xfrm>
            <a:off x="20" y="10"/>
            <a:ext cx="12191980" cy="4242806"/>
          </a:xfrm>
          <a:prstGeom prst="rect">
            <a:avLst/>
          </a:prstGeom>
        </p:spPr>
      </p:pic>
      <p:sp>
        <p:nvSpPr>
          <p:cNvPr id="2" name="Title 1">
            <a:extLst>
              <a:ext uri="{FF2B5EF4-FFF2-40B4-BE49-F238E27FC236}">
                <a16:creationId xmlns:a16="http://schemas.microsoft.com/office/drawing/2014/main" id="{9C997C06-F987-40B5-B7BE-EEE59CF13587}"/>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a:t>Semantic Segmentation</a:t>
            </a:r>
          </a:p>
        </p:txBody>
      </p:sp>
    </p:spTree>
    <p:extLst>
      <p:ext uri="{BB962C8B-B14F-4D97-AF65-F5344CB8AC3E}">
        <p14:creationId xmlns:p14="http://schemas.microsoft.com/office/powerpoint/2010/main" val="198785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8E07-D933-CA44-826E-F6E1B709250D}"/>
              </a:ext>
            </a:extLst>
          </p:cNvPr>
          <p:cNvSpPr>
            <a:spLocks noGrp="1"/>
          </p:cNvSpPr>
          <p:nvPr>
            <p:ph type="title"/>
          </p:nvPr>
        </p:nvSpPr>
        <p:spPr>
          <a:xfrm>
            <a:off x="2245423" y="236029"/>
            <a:ext cx="7729728" cy="1188720"/>
          </a:xfrm>
        </p:spPr>
        <p:txBody>
          <a:bodyPr>
            <a:normAutofit/>
          </a:bodyPr>
          <a:lstStyle/>
          <a:p>
            <a:r>
              <a:rPr lang="en-US"/>
              <a:t>Fully Convolutional Networks (FCN)</a:t>
            </a:r>
          </a:p>
        </p:txBody>
      </p:sp>
      <p:sp>
        <p:nvSpPr>
          <p:cNvPr id="3" name="Content Placeholder 2">
            <a:extLst>
              <a:ext uri="{FF2B5EF4-FFF2-40B4-BE49-F238E27FC236}">
                <a16:creationId xmlns:a16="http://schemas.microsoft.com/office/drawing/2014/main" id="{2887ED0F-BA2A-C44F-BAC1-A4F33DB1CE64}"/>
              </a:ext>
            </a:extLst>
          </p:cNvPr>
          <p:cNvSpPr>
            <a:spLocks noGrp="1"/>
          </p:cNvSpPr>
          <p:nvPr>
            <p:ph idx="1"/>
          </p:nvPr>
        </p:nvSpPr>
        <p:spPr>
          <a:xfrm>
            <a:off x="176477" y="1825418"/>
            <a:ext cx="8058796" cy="4191381"/>
          </a:xfrm>
        </p:spPr>
        <p:txBody>
          <a:bodyPr vert="horz" lIns="91440" tIns="45720" rIns="91440" bIns="45720" rtlCol="0" anchor="t">
            <a:normAutofit fontScale="92500" lnSpcReduction="20000"/>
          </a:bodyPr>
          <a:lstStyle/>
          <a:p>
            <a:r>
              <a:rPr lang="en-US"/>
              <a:t>Built from locally connected layers (i.e. convolution, pooling and </a:t>
            </a:r>
            <a:r>
              <a:rPr lang="en-US" err="1"/>
              <a:t>upsampling</a:t>
            </a:r>
            <a:r>
              <a:rPr lang="en-US"/>
              <a:t> and not dense layers)</a:t>
            </a:r>
          </a:p>
          <a:p>
            <a:r>
              <a:rPr lang="en-US" u="sng"/>
              <a:t>Segmentation networks usually have 2 parts :</a:t>
            </a:r>
          </a:p>
          <a:p>
            <a:pPr marL="571500" lvl="1" indent="-342900">
              <a:buFont typeface="+mj-lt"/>
              <a:buAutoNum type="arabicPeriod"/>
            </a:pPr>
            <a:r>
              <a:rPr lang="en-US" b="1" err="1"/>
              <a:t>Downsampling</a:t>
            </a:r>
            <a:r>
              <a:rPr lang="en-US" b="1"/>
              <a:t> path</a:t>
            </a:r>
          </a:p>
          <a:p>
            <a:pPr lvl="2"/>
            <a:r>
              <a:rPr lang="en-US"/>
              <a:t>Capture semantic/contextual information (i.e. used to extract and interpret the context (</a:t>
            </a:r>
            <a:r>
              <a:rPr lang="en-US" i="1"/>
              <a:t>what </a:t>
            </a:r>
            <a:r>
              <a:rPr lang="en-US"/>
              <a:t>is present in the image</a:t>
            </a:r>
            <a:r>
              <a:rPr lang="en-US" i="1"/>
              <a:t>))</a:t>
            </a:r>
            <a:endParaRPr lang="en-US"/>
          </a:p>
          <a:p>
            <a:pPr marL="571500" lvl="1" indent="-342900">
              <a:buFont typeface="+mj-lt"/>
              <a:buAutoNum type="arabicPeriod"/>
            </a:pPr>
            <a:r>
              <a:rPr lang="en-US" b="1" err="1"/>
              <a:t>Upsampling</a:t>
            </a:r>
            <a:r>
              <a:rPr lang="en-US" b="1"/>
              <a:t> path</a:t>
            </a:r>
          </a:p>
          <a:p>
            <a:pPr lvl="2"/>
            <a:r>
              <a:rPr lang="en-US"/>
              <a:t>Recover spatial information (i.e. used to enable precise localization (</a:t>
            </a:r>
            <a:r>
              <a:rPr lang="en-US" i="1"/>
              <a:t>where </a:t>
            </a:r>
            <a:r>
              <a:rPr lang="en-US"/>
              <a:t>it is present in the image))</a:t>
            </a:r>
          </a:p>
          <a:p>
            <a:r>
              <a:rPr lang="en-US" b="1"/>
              <a:t>Skip connections</a:t>
            </a:r>
          </a:p>
          <a:p>
            <a:pPr lvl="1"/>
            <a:r>
              <a:rPr lang="en-US">
                <a:ea typeface="+mn-lt"/>
                <a:cs typeface="+mn-lt"/>
              </a:rPr>
              <a:t>a connection that bypasses at least one layer.</a:t>
            </a:r>
            <a:endParaRPr lang="en-US"/>
          </a:p>
          <a:p>
            <a:pPr lvl="1"/>
            <a:r>
              <a:rPr lang="en-US"/>
              <a:t>Used to recover fine-grained spatial information lost in the pooling or </a:t>
            </a:r>
            <a:r>
              <a:rPr lang="en-US" err="1"/>
              <a:t>downsampling</a:t>
            </a:r>
            <a:r>
              <a:rPr lang="en-US"/>
              <a:t> layers</a:t>
            </a:r>
          </a:p>
          <a:p>
            <a:pPr lvl="1"/>
            <a:r>
              <a:rPr lang="en-US"/>
              <a:t>used to transfer local information by concatenating or summing feature maps from the </a:t>
            </a:r>
            <a:r>
              <a:rPr lang="en-US" err="1"/>
              <a:t>downsampling</a:t>
            </a:r>
            <a:r>
              <a:rPr lang="en-US"/>
              <a:t> path with feature maps from the </a:t>
            </a:r>
            <a:r>
              <a:rPr lang="en-US" err="1"/>
              <a:t>upsampling</a:t>
            </a:r>
            <a:r>
              <a:rPr lang="en-US"/>
              <a:t> path. Merging features from various resolution levels helps combining context information with spatial information.</a:t>
            </a:r>
          </a:p>
        </p:txBody>
      </p:sp>
      <p:pic>
        <p:nvPicPr>
          <p:cNvPr id="5" name="Picture 5" descr="A close up of text on a black background&#10;&#10;Description generated with high confidence">
            <a:extLst>
              <a:ext uri="{FF2B5EF4-FFF2-40B4-BE49-F238E27FC236}">
                <a16:creationId xmlns:a16="http://schemas.microsoft.com/office/drawing/2014/main" id="{73F5A89A-5CEB-49A2-B298-EA370C66647C}"/>
              </a:ext>
            </a:extLst>
          </p:cNvPr>
          <p:cNvPicPr>
            <a:picLocks noChangeAspect="1"/>
          </p:cNvPicPr>
          <p:nvPr/>
        </p:nvPicPr>
        <p:blipFill>
          <a:blip r:embed="rId3"/>
          <a:stretch>
            <a:fillRect/>
          </a:stretch>
        </p:blipFill>
        <p:spPr>
          <a:xfrm>
            <a:off x="8139023" y="3920823"/>
            <a:ext cx="3821501" cy="878222"/>
          </a:xfrm>
          <a:prstGeom prst="rect">
            <a:avLst/>
          </a:prstGeom>
        </p:spPr>
      </p:pic>
      <p:pic>
        <p:nvPicPr>
          <p:cNvPr id="7" name="Picture 7" descr="A close up of text on a white background&#10;&#10;Description generated with very high confidence">
            <a:extLst>
              <a:ext uri="{FF2B5EF4-FFF2-40B4-BE49-F238E27FC236}">
                <a16:creationId xmlns:a16="http://schemas.microsoft.com/office/drawing/2014/main" id="{F8158074-144D-4367-82ED-673FB059CA37}"/>
              </a:ext>
            </a:extLst>
          </p:cNvPr>
          <p:cNvPicPr>
            <a:picLocks noChangeAspect="1"/>
          </p:cNvPicPr>
          <p:nvPr/>
        </p:nvPicPr>
        <p:blipFill>
          <a:blip r:embed="rId4"/>
          <a:stretch>
            <a:fillRect/>
          </a:stretch>
        </p:blipFill>
        <p:spPr>
          <a:xfrm>
            <a:off x="8038381" y="1873186"/>
            <a:ext cx="3879011" cy="1681080"/>
          </a:xfrm>
          <a:prstGeom prst="rect">
            <a:avLst/>
          </a:prstGeom>
        </p:spPr>
      </p:pic>
      <p:pic>
        <p:nvPicPr>
          <p:cNvPr id="4" name="Picture 5" descr="A picture containing text&#10;&#10;Description generated with very high confidence">
            <a:extLst>
              <a:ext uri="{FF2B5EF4-FFF2-40B4-BE49-F238E27FC236}">
                <a16:creationId xmlns:a16="http://schemas.microsoft.com/office/drawing/2014/main" id="{4B54D1DE-5431-4537-9151-CE9A88092F66}"/>
              </a:ext>
            </a:extLst>
          </p:cNvPr>
          <p:cNvPicPr>
            <a:picLocks noChangeAspect="1"/>
          </p:cNvPicPr>
          <p:nvPr/>
        </p:nvPicPr>
        <p:blipFill>
          <a:blip r:embed="rId5"/>
          <a:stretch>
            <a:fillRect/>
          </a:stretch>
        </p:blipFill>
        <p:spPr>
          <a:xfrm>
            <a:off x="8567245" y="5071261"/>
            <a:ext cx="2966544" cy="1221788"/>
          </a:xfrm>
          <a:prstGeom prst="rect">
            <a:avLst/>
          </a:prstGeom>
        </p:spPr>
      </p:pic>
    </p:spTree>
    <p:extLst>
      <p:ext uri="{BB962C8B-B14F-4D97-AF65-F5344CB8AC3E}">
        <p14:creationId xmlns:p14="http://schemas.microsoft.com/office/powerpoint/2010/main" val="2133581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98E07-D933-CA44-826E-F6E1B709250D}"/>
              </a:ext>
            </a:extLst>
          </p:cNvPr>
          <p:cNvSpPr>
            <a:spLocks noGrp="1"/>
          </p:cNvSpPr>
          <p:nvPr>
            <p:ph type="title"/>
          </p:nvPr>
        </p:nvSpPr>
        <p:spPr>
          <a:xfrm>
            <a:off x="1220665" y="117788"/>
            <a:ext cx="8780762" cy="571238"/>
          </a:xfrm>
        </p:spPr>
        <p:txBody>
          <a:bodyPr>
            <a:normAutofit fontScale="90000"/>
          </a:bodyPr>
          <a:lstStyle/>
          <a:p>
            <a:r>
              <a:rPr lang="en-US"/>
              <a:t>Fully Convolutional Networks (FCN)</a:t>
            </a:r>
          </a:p>
        </p:txBody>
      </p:sp>
      <p:pic>
        <p:nvPicPr>
          <p:cNvPr id="8" name="Picture 8">
            <a:extLst>
              <a:ext uri="{FF2B5EF4-FFF2-40B4-BE49-F238E27FC236}">
                <a16:creationId xmlns:a16="http://schemas.microsoft.com/office/drawing/2014/main" id="{D70EDDD3-1ECA-471E-A0C3-4FEF5930D406}"/>
              </a:ext>
            </a:extLst>
          </p:cNvPr>
          <p:cNvPicPr>
            <a:picLocks noGrp="1" noChangeAspect="1"/>
          </p:cNvPicPr>
          <p:nvPr>
            <p:ph idx="1"/>
          </p:nvPr>
        </p:nvPicPr>
        <p:blipFill>
          <a:blip r:embed="rId3"/>
          <a:stretch>
            <a:fillRect/>
          </a:stretch>
        </p:blipFill>
        <p:spPr>
          <a:xfrm>
            <a:off x="246812" y="808457"/>
            <a:ext cx="5203774" cy="2681708"/>
          </a:xfrm>
        </p:spPr>
      </p:pic>
      <p:sp>
        <p:nvSpPr>
          <p:cNvPr id="11" name="TextBox 10">
            <a:extLst>
              <a:ext uri="{FF2B5EF4-FFF2-40B4-BE49-F238E27FC236}">
                <a16:creationId xmlns:a16="http://schemas.microsoft.com/office/drawing/2014/main" id="{1D4D1D5B-5E1A-4EC6-9064-E513C0D2B529}"/>
              </a:ext>
            </a:extLst>
          </p:cNvPr>
          <p:cNvSpPr txBox="1"/>
          <p:nvPr/>
        </p:nvSpPr>
        <p:spPr>
          <a:xfrm>
            <a:off x="5448137" y="1019779"/>
            <a:ext cx="475665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u="sng">
                <a:latin typeface="Gill Sans MT"/>
              </a:rPr>
              <a:t>The 3 FCN architectures:</a:t>
            </a:r>
            <a:endParaRPr lang="en-US" u="sng"/>
          </a:p>
          <a:p>
            <a:pPr marL="742950" lvl="1" indent="-285750">
              <a:buFont typeface="Arial"/>
              <a:buChar char="•"/>
            </a:pPr>
            <a:r>
              <a:rPr lang="en-US" sz="1400">
                <a:latin typeface="Gill Sans MT"/>
              </a:rPr>
              <a:t>Share the same </a:t>
            </a:r>
            <a:r>
              <a:rPr lang="en-US" sz="1400" err="1">
                <a:latin typeface="Gill Sans MT"/>
              </a:rPr>
              <a:t>downsampling</a:t>
            </a:r>
            <a:r>
              <a:rPr lang="en-US" sz="1400">
                <a:latin typeface="Gill Sans MT"/>
              </a:rPr>
              <a:t> path</a:t>
            </a:r>
          </a:p>
          <a:p>
            <a:pPr marL="742950" lvl="1" indent="-285750">
              <a:buFont typeface="Arial"/>
              <a:buChar char="•"/>
            </a:pPr>
            <a:r>
              <a:rPr lang="en-US" sz="1400">
                <a:latin typeface="Gill Sans MT"/>
              </a:rPr>
              <a:t>Differ in their respective </a:t>
            </a:r>
            <a:r>
              <a:rPr lang="en-US" sz="1400" err="1">
                <a:latin typeface="Gill Sans MT"/>
              </a:rPr>
              <a:t>upsampling</a:t>
            </a:r>
            <a:r>
              <a:rPr lang="en-US" sz="1400">
                <a:latin typeface="Gill Sans MT"/>
              </a:rPr>
              <a:t> paths</a:t>
            </a:r>
            <a:endParaRPr lang="en-US"/>
          </a:p>
          <a:p>
            <a:pPr marL="742950" lvl="1" indent="-285750">
              <a:buFont typeface="Arial"/>
              <a:buChar char="•"/>
            </a:pPr>
            <a:r>
              <a:rPr lang="en-US" sz="1400">
                <a:ea typeface="+mn-lt"/>
                <a:cs typeface="+mn-lt"/>
              </a:rPr>
              <a:t>They use different skip connection layers and strides for the last convolution</a:t>
            </a:r>
          </a:p>
        </p:txBody>
      </p:sp>
      <p:pic>
        <p:nvPicPr>
          <p:cNvPr id="3" name="Picture 3" descr="A picture containing screenshot&#10;&#10;Description generated with very high confidence">
            <a:extLst>
              <a:ext uri="{FF2B5EF4-FFF2-40B4-BE49-F238E27FC236}">
                <a16:creationId xmlns:a16="http://schemas.microsoft.com/office/drawing/2014/main" id="{744DBC74-B90C-48A9-80D0-D7C682527695}"/>
              </a:ext>
            </a:extLst>
          </p:cNvPr>
          <p:cNvPicPr>
            <a:picLocks noChangeAspect="1"/>
          </p:cNvPicPr>
          <p:nvPr/>
        </p:nvPicPr>
        <p:blipFill>
          <a:blip r:embed="rId4"/>
          <a:stretch>
            <a:fillRect/>
          </a:stretch>
        </p:blipFill>
        <p:spPr>
          <a:xfrm>
            <a:off x="246194" y="3604163"/>
            <a:ext cx="4646100" cy="3144499"/>
          </a:xfrm>
          <a:prstGeom prst="rect">
            <a:avLst/>
          </a:prstGeom>
        </p:spPr>
      </p:pic>
      <p:sp>
        <p:nvSpPr>
          <p:cNvPr id="6" name="TextBox 5">
            <a:extLst>
              <a:ext uri="{FF2B5EF4-FFF2-40B4-BE49-F238E27FC236}">
                <a16:creationId xmlns:a16="http://schemas.microsoft.com/office/drawing/2014/main" id="{A8D4A60A-690A-45DF-B16D-3D170487AB2C}"/>
              </a:ext>
            </a:extLst>
          </p:cNvPr>
          <p:cNvSpPr txBox="1"/>
          <p:nvPr/>
        </p:nvSpPr>
        <p:spPr>
          <a:xfrm>
            <a:off x="4895193" y="3693071"/>
            <a:ext cx="740716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endParaRPr lang="en-US" sz="1400">
              <a:cs typeface="Arial"/>
            </a:endParaRPr>
          </a:p>
          <a:p>
            <a:pPr marL="342900" indent="-342900">
              <a:buAutoNum type="arabicPeriod"/>
            </a:pPr>
            <a:r>
              <a:rPr lang="en-US" sz="1400" b="1">
                <a:cs typeface="Arial"/>
              </a:rPr>
              <a:t>FCN-32</a:t>
            </a:r>
            <a:endParaRPr lang="en-US" sz="1400">
              <a:cs typeface="Arial"/>
            </a:endParaRPr>
          </a:p>
          <a:p>
            <a:pPr marL="742950" lvl="1" indent="-285750">
              <a:buFont typeface="Arial"/>
              <a:buChar char="•"/>
            </a:pPr>
            <a:r>
              <a:rPr lang="en-US" sz="1400">
                <a:cs typeface="Arial"/>
              </a:rPr>
              <a:t> Produces the segmentation map directly from </a:t>
            </a:r>
            <a:r>
              <a:rPr lang="en-US" sz="1400" i="1">
                <a:cs typeface="Arial"/>
              </a:rPr>
              <a:t>conv7</a:t>
            </a:r>
            <a:r>
              <a:rPr lang="en-US" sz="1400">
                <a:cs typeface="Arial"/>
              </a:rPr>
              <a:t> (using transposed convolution layer with stride 32 I.e. </a:t>
            </a:r>
            <a:endParaRPr lang="en-US" sz="1400"/>
          </a:p>
          <a:p>
            <a:pPr marL="742950" lvl="1" indent="-285750">
              <a:buFont typeface="Arial"/>
              <a:buChar char="•"/>
            </a:pPr>
            <a:endParaRPr lang="en-US" sz="1400">
              <a:ea typeface="+mn-lt"/>
              <a:cs typeface="Arial"/>
            </a:endParaRPr>
          </a:p>
          <a:p>
            <a:pPr marL="342900" indent="-342900">
              <a:buAutoNum type="arabicPeriod"/>
            </a:pPr>
            <a:r>
              <a:rPr lang="en-US" sz="1400" b="1">
                <a:ea typeface="+mn-lt"/>
                <a:cs typeface="+mn-lt"/>
              </a:rPr>
              <a:t>FCN-16</a:t>
            </a:r>
          </a:p>
          <a:p>
            <a:pPr marL="800100" lvl="1" indent="-342900">
              <a:buFont typeface="Arial"/>
              <a:buChar char="•"/>
            </a:pPr>
            <a:r>
              <a:rPr lang="en-US" sz="1400">
                <a:ea typeface="+mn-lt"/>
                <a:cs typeface="+mn-lt"/>
              </a:rPr>
              <a:t>Sums the 2x </a:t>
            </a:r>
            <a:r>
              <a:rPr lang="en-US" sz="1400" err="1">
                <a:ea typeface="+mn-lt"/>
                <a:cs typeface="+mn-lt"/>
              </a:rPr>
              <a:t>upsampled</a:t>
            </a:r>
            <a:r>
              <a:rPr lang="en-US" sz="1400">
                <a:ea typeface="+mn-lt"/>
                <a:cs typeface="+mn-lt"/>
              </a:rPr>
              <a:t> prediction from </a:t>
            </a:r>
            <a:r>
              <a:rPr lang="en-US" sz="1400" i="1">
                <a:ea typeface="+mn-lt"/>
                <a:cs typeface="+mn-lt"/>
              </a:rPr>
              <a:t>conv7</a:t>
            </a:r>
            <a:r>
              <a:rPr lang="en-US" sz="1400">
                <a:ea typeface="+mn-lt"/>
                <a:cs typeface="+mn-lt"/>
              </a:rPr>
              <a:t> with </a:t>
            </a:r>
            <a:r>
              <a:rPr lang="en-US" sz="1400" i="1">
                <a:ea typeface="+mn-lt"/>
                <a:cs typeface="+mn-lt"/>
              </a:rPr>
              <a:t>pool4</a:t>
            </a:r>
            <a:r>
              <a:rPr lang="en-US" sz="1400">
                <a:ea typeface="+mn-lt"/>
                <a:cs typeface="+mn-lt"/>
              </a:rPr>
              <a:t>  ==&gt; perform 16× </a:t>
            </a:r>
            <a:r>
              <a:rPr lang="en-US" sz="1400" err="1">
                <a:ea typeface="+mn-lt"/>
                <a:cs typeface="+mn-lt"/>
              </a:rPr>
              <a:t>upsampling</a:t>
            </a:r>
            <a:r>
              <a:rPr lang="en-US" sz="1400">
                <a:ea typeface="+mn-lt"/>
                <a:cs typeface="+mn-lt"/>
              </a:rPr>
              <a:t> to produce the segmentation map. </a:t>
            </a:r>
            <a:endParaRPr lang="en-US"/>
          </a:p>
          <a:p>
            <a:pPr marL="800100" lvl="1" indent="-342900">
              <a:buFont typeface="Arial"/>
              <a:buChar char="•"/>
            </a:pPr>
            <a:endParaRPr lang="en-US" sz="1400">
              <a:ea typeface="+mn-lt"/>
              <a:cs typeface="+mn-lt"/>
            </a:endParaRPr>
          </a:p>
          <a:p>
            <a:pPr marL="342900" indent="-342900">
              <a:buFontTx/>
              <a:buAutoNum type="arabicPeriod"/>
            </a:pPr>
            <a:r>
              <a:rPr lang="en-US" sz="1400" b="1">
                <a:ea typeface="+mn-lt"/>
                <a:cs typeface="+mn-lt"/>
              </a:rPr>
              <a:t>FCN-8</a:t>
            </a:r>
            <a:r>
              <a:rPr lang="en-US" sz="1400">
                <a:ea typeface="+mn-lt"/>
                <a:cs typeface="+mn-lt"/>
              </a:rPr>
              <a:t> </a:t>
            </a:r>
            <a:endParaRPr lang="en-US">
              <a:ea typeface="+mn-lt"/>
              <a:cs typeface="Arial"/>
            </a:endParaRPr>
          </a:p>
          <a:p>
            <a:pPr marL="800100" lvl="1" indent="-342900">
              <a:buFont typeface="Arial"/>
              <a:buChar char="•"/>
            </a:pPr>
            <a:r>
              <a:rPr lang="en-US" sz="1400">
                <a:ea typeface="+mn-lt"/>
                <a:cs typeface="+mn-lt"/>
              </a:rPr>
              <a:t>Sums the 2x </a:t>
            </a:r>
            <a:r>
              <a:rPr lang="en-US" sz="1400" err="1">
                <a:ea typeface="+mn-lt"/>
                <a:cs typeface="+mn-lt"/>
              </a:rPr>
              <a:t>upsampled</a:t>
            </a:r>
            <a:r>
              <a:rPr lang="en-US" sz="1400">
                <a:ea typeface="+mn-lt"/>
                <a:cs typeface="+mn-lt"/>
              </a:rPr>
              <a:t> </a:t>
            </a:r>
            <a:r>
              <a:rPr lang="en-US" sz="1400" i="1">
                <a:ea typeface="+mn-lt"/>
                <a:cs typeface="+mn-lt"/>
              </a:rPr>
              <a:t>conv7</a:t>
            </a:r>
            <a:r>
              <a:rPr lang="en-US" sz="1400">
                <a:ea typeface="+mn-lt"/>
                <a:cs typeface="+mn-lt"/>
              </a:rPr>
              <a:t> with </a:t>
            </a:r>
            <a:r>
              <a:rPr lang="en-US" sz="1400" i="1">
                <a:ea typeface="+mn-lt"/>
                <a:cs typeface="+mn-lt"/>
              </a:rPr>
              <a:t>pool4 ==&gt; </a:t>
            </a:r>
            <a:r>
              <a:rPr lang="en-US" sz="1400" i="1" err="1">
                <a:ea typeface="+mn-lt"/>
                <a:cs typeface="+mn-lt"/>
              </a:rPr>
              <a:t>u</a:t>
            </a:r>
            <a:r>
              <a:rPr lang="en-US" sz="1400" err="1">
                <a:ea typeface="+mn-lt"/>
                <a:cs typeface="+mn-lt"/>
              </a:rPr>
              <a:t>psamples</a:t>
            </a:r>
            <a:r>
              <a:rPr lang="en-US" sz="1400">
                <a:ea typeface="+mn-lt"/>
                <a:cs typeface="+mn-lt"/>
              </a:rPr>
              <a:t> them, then sums them with </a:t>
            </a:r>
            <a:r>
              <a:rPr lang="en-US" sz="1400" i="1">
                <a:ea typeface="+mn-lt"/>
                <a:cs typeface="+mn-lt"/>
              </a:rPr>
              <a:t>pool3 ==&gt; </a:t>
            </a:r>
            <a:r>
              <a:rPr lang="en-US" sz="1400" err="1">
                <a:ea typeface="+mn-lt"/>
                <a:cs typeface="+mn-lt"/>
              </a:rPr>
              <a:t>upsamples</a:t>
            </a:r>
            <a:r>
              <a:rPr lang="en-US" sz="1400">
                <a:ea typeface="+mn-lt"/>
                <a:cs typeface="+mn-lt"/>
              </a:rPr>
              <a:t> final time to produce the segmentation map. </a:t>
            </a:r>
            <a:endParaRPr lang="en-US">
              <a:cs typeface="Arial"/>
            </a:endParaRPr>
          </a:p>
          <a:p>
            <a:pPr>
              <a:buAutoNum type="arabicPeriod"/>
            </a:pPr>
            <a:endParaRPr lang="en-US" sz="1400">
              <a:ea typeface="+mn-lt"/>
              <a:cs typeface="Arial"/>
            </a:endParaRPr>
          </a:p>
          <a:p>
            <a:pPr marL="742950" indent="-285750">
              <a:buFont typeface="Arial"/>
              <a:buChar char="•"/>
            </a:pPr>
            <a:endParaRPr lang="en-US" sz="1400">
              <a:ea typeface="+mn-lt"/>
              <a:cs typeface="Arial"/>
            </a:endParaRPr>
          </a:p>
          <a:p>
            <a:pPr marL="742950" indent="-285750">
              <a:buFont typeface="Arial"/>
              <a:buChar char="•"/>
            </a:pPr>
            <a:endParaRPr lang="en-US" sz="1400">
              <a:ea typeface="+mn-lt"/>
              <a:cs typeface="Arial"/>
            </a:endParaRPr>
          </a:p>
        </p:txBody>
      </p:sp>
    </p:spTree>
    <p:extLst>
      <p:ext uri="{BB962C8B-B14F-4D97-AF65-F5344CB8AC3E}">
        <p14:creationId xmlns:p14="http://schemas.microsoft.com/office/powerpoint/2010/main" val="4168327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EA7A-307F-4547-AA5E-07B4642DE3D9}"/>
              </a:ext>
            </a:extLst>
          </p:cNvPr>
          <p:cNvSpPr>
            <a:spLocks noGrp="1"/>
          </p:cNvSpPr>
          <p:nvPr>
            <p:ph type="title"/>
          </p:nvPr>
        </p:nvSpPr>
        <p:spPr/>
        <p:txBody>
          <a:bodyPr>
            <a:normAutofit/>
          </a:bodyPr>
          <a:lstStyle/>
          <a:p>
            <a:r>
              <a:rPr lang="en-US"/>
              <a:t>Outline</a:t>
            </a:r>
          </a:p>
        </p:txBody>
      </p:sp>
      <p:sp>
        <p:nvSpPr>
          <p:cNvPr id="13" name="Content Placeholder 12">
            <a:extLst>
              <a:ext uri="{FF2B5EF4-FFF2-40B4-BE49-F238E27FC236}">
                <a16:creationId xmlns:a16="http://schemas.microsoft.com/office/drawing/2014/main" id="{04AB43EF-9E16-46FF-B599-8EED376C9481}"/>
              </a:ext>
            </a:extLst>
          </p:cNvPr>
          <p:cNvSpPr>
            <a:spLocks noGrp="1"/>
          </p:cNvSpPr>
          <p:nvPr>
            <p:ph idx="1"/>
          </p:nvPr>
        </p:nvSpPr>
        <p:spPr/>
        <p:txBody>
          <a:bodyPr>
            <a:normAutofit/>
          </a:bodyPr>
          <a:lstStyle/>
          <a:p>
            <a:pPr marL="342900" indent="-342900">
              <a:buFont typeface="+mj-lt"/>
              <a:buAutoNum type="arabicPeriod"/>
            </a:pPr>
            <a:r>
              <a:rPr lang="en-US" sz="2300"/>
              <a:t>Introduction (Objective, Dataset, Recap Computer Vision)</a:t>
            </a:r>
          </a:p>
          <a:p>
            <a:pPr marL="342900" indent="-342900">
              <a:buFont typeface="+mj-lt"/>
              <a:buAutoNum type="arabicPeriod"/>
            </a:pPr>
            <a:r>
              <a:rPr lang="en-US" sz="2300"/>
              <a:t>EDA</a:t>
            </a:r>
          </a:p>
          <a:p>
            <a:pPr marL="342900" indent="-342900">
              <a:buFont typeface="+mj-lt"/>
              <a:buAutoNum type="arabicPeriod"/>
            </a:pPr>
            <a:r>
              <a:rPr lang="en-US" sz="2300"/>
              <a:t>Image Classification</a:t>
            </a:r>
          </a:p>
          <a:p>
            <a:pPr marL="342900" indent="-342900">
              <a:buFont typeface="+mj-lt"/>
              <a:buAutoNum type="arabicPeriod"/>
            </a:pPr>
            <a:r>
              <a:rPr lang="en-US" sz="2300"/>
              <a:t>Semantic Segmentation</a:t>
            </a:r>
          </a:p>
          <a:p>
            <a:pPr marL="342900" indent="-342900">
              <a:buFont typeface="+mj-lt"/>
              <a:buAutoNum type="arabicPeriod"/>
            </a:pPr>
            <a:r>
              <a:rPr lang="en-US" sz="2300"/>
              <a:t>Conclusion</a:t>
            </a:r>
          </a:p>
          <a:p>
            <a:pPr marL="342900" indent="-342900">
              <a:buFont typeface="+mj-lt"/>
              <a:buAutoNum type="arabicPeriod"/>
            </a:pPr>
            <a:endParaRPr lang="en-US" sz="2300"/>
          </a:p>
          <a:p>
            <a:pPr marL="342900" indent="-342900">
              <a:buFont typeface="+mj-lt"/>
              <a:buAutoNum type="arabicPeriod"/>
            </a:pPr>
            <a:endParaRPr lang="en-US" sz="2300"/>
          </a:p>
        </p:txBody>
      </p:sp>
    </p:spTree>
    <p:extLst>
      <p:ext uri="{BB962C8B-B14F-4D97-AF65-F5344CB8AC3E}">
        <p14:creationId xmlns:p14="http://schemas.microsoft.com/office/powerpoint/2010/main" val="717923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B33E2-0EAA-7C4A-9BB5-0B8E4C6195C9}"/>
              </a:ext>
            </a:extLst>
          </p:cNvPr>
          <p:cNvSpPr>
            <a:spLocks noGrp="1"/>
          </p:cNvSpPr>
          <p:nvPr>
            <p:ph type="title"/>
          </p:nvPr>
        </p:nvSpPr>
        <p:spPr>
          <a:xfrm>
            <a:off x="1942195" y="96012"/>
            <a:ext cx="7729728" cy="558100"/>
          </a:xfrm>
        </p:spPr>
        <p:txBody>
          <a:bodyPr>
            <a:normAutofit fontScale="90000"/>
          </a:bodyPr>
          <a:lstStyle/>
          <a:p>
            <a:r>
              <a:rPr lang="en-US" dirty="0"/>
              <a:t>U-Net</a:t>
            </a:r>
          </a:p>
        </p:txBody>
      </p:sp>
      <p:sp>
        <p:nvSpPr>
          <p:cNvPr id="3" name="Content Placeholder 2">
            <a:extLst>
              <a:ext uri="{FF2B5EF4-FFF2-40B4-BE49-F238E27FC236}">
                <a16:creationId xmlns:a16="http://schemas.microsoft.com/office/drawing/2014/main" id="{B4119C2C-7030-9548-B6AD-5C62B5FC2D14}"/>
              </a:ext>
            </a:extLst>
          </p:cNvPr>
          <p:cNvSpPr>
            <a:spLocks noGrp="1"/>
          </p:cNvSpPr>
          <p:nvPr>
            <p:ph idx="1"/>
          </p:nvPr>
        </p:nvSpPr>
        <p:spPr>
          <a:xfrm>
            <a:off x="65690" y="799884"/>
            <a:ext cx="11568909" cy="5177218"/>
          </a:xfrm>
        </p:spPr>
        <p:txBody>
          <a:bodyPr vert="horz" lIns="91440" tIns="45720" rIns="91440" bIns="45720" rtlCol="0" anchor="t">
            <a:normAutofit lnSpcReduction="10000"/>
          </a:bodyPr>
          <a:lstStyle/>
          <a:p>
            <a:r>
              <a:rPr lang="en-US" u="sng" dirty="0"/>
              <a:t>U-Net Model</a:t>
            </a:r>
          </a:p>
          <a:p>
            <a:pPr lvl="1"/>
            <a:r>
              <a:rPr lang="en-US" dirty="0">
                <a:ea typeface="+mn-lt"/>
                <a:cs typeface="+mn-lt"/>
              </a:rPr>
              <a:t>FCN variant (because only contains Convolutional layers and does not contain any Dense layer)</a:t>
            </a:r>
          </a:p>
          <a:p>
            <a:pPr lvl="1"/>
            <a:r>
              <a:rPr lang="en-US">
                <a:ea typeface="+mn-lt"/>
                <a:cs typeface="+mn-lt"/>
              </a:rPr>
              <a:t>Developed by Olaf </a:t>
            </a:r>
            <a:r>
              <a:rPr lang="en-US" err="1">
                <a:ea typeface="+mn-lt"/>
                <a:cs typeface="+mn-lt"/>
              </a:rPr>
              <a:t>Ronneberger</a:t>
            </a:r>
            <a:r>
              <a:rPr lang="en-US">
                <a:ea typeface="+mn-lt"/>
                <a:cs typeface="+mn-lt"/>
              </a:rPr>
              <a:t> et al. for Bio Medical Image Segmentation</a:t>
            </a:r>
          </a:p>
          <a:p>
            <a:pPr lvl="1"/>
            <a:r>
              <a:rPr lang="en-US"/>
              <a:t>Symmetric shape (which is different from other FCN variants we have seen)</a:t>
            </a:r>
          </a:p>
          <a:p>
            <a:pPr lvl="1"/>
            <a:r>
              <a:rPr lang="en-US">
                <a:ea typeface="+mn-lt"/>
                <a:cs typeface="+mn-lt"/>
              </a:rPr>
              <a:t>Extended to work with fewer training images and to yield more precise segmentations</a:t>
            </a:r>
            <a:endParaRPr lang="en-US"/>
          </a:p>
          <a:p>
            <a:pPr marL="0" indent="0">
              <a:buNone/>
            </a:pPr>
            <a:r>
              <a:rPr lang="en-US" u="sng"/>
              <a:t>U-NET vs. Standard FCNs</a:t>
            </a:r>
          </a:p>
          <a:p>
            <a:pPr marL="571500" lvl="1" indent="-342900">
              <a:buAutoNum type="arabicPeriod"/>
            </a:pPr>
            <a:r>
              <a:rPr lang="en-US"/>
              <a:t>FCNs</a:t>
            </a:r>
          </a:p>
          <a:p>
            <a:pPr lvl="2"/>
            <a:r>
              <a:rPr lang="en-US" dirty="0">
                <a:solidFill>
                  <a:srgbClr val="242729"/>
                </a:solidFill>
                <a:ea typeface="+mn-lt"/>
                <a:cs typeface="+mn-lt"/>
              </a:rPr>
              <a:t>Skip connections apply </a:t>
            </a:r>
            <a:r>
              <a:rPr lang="en-US" b="1" dirty="0">
                <a:solidFill>
                  <a:srgbClr val="242729"/>
                </a:solidFill>
                <a:ea typeface="+mn-lt"/>
                <a:cs typeface="+mn-lt"/>
              </a:rPr>
              <a:t>summation (i.e. </a:t>
            </a:r>
            <a:r>
              <a:rPr lang="en-US" b="1" dirty="0" err="1">
                <a:solidFill>
                  <a:srgbClr val="242729"/>
                </a:solidFill>
                <a:ea typeface="+mn-lt"/>
                <a:cs typeface="+mn-lt"/>
              </a:rPr>
              <a:t>tf.add</a:t>
            </a:r>
            <a:r>
              <a:rPr lang="en-US" b="1" dirty="0">
                <a:solidFill>
                  <a:srgbClr val="242729"/>
                </a:solidFill>
                <a:ea typeface="+mn-lt"/>
                <a:cs typeface="+mn-lt"/>
              </a:rPr>
              <a:t> </a:t>
            </a:r>
            <a:r>
              <a:rPr lang="en-US" b="1" dirty="0" err="1">
                <a:solidFill>
                  <a:srgbClr val="242729"/>
                </a:solidFill>
                <a:ea typeface="+mn-lt"/>
                <a:cs typeface="+mn-lt"/>
              </a:rPr>
              <a:t>downsampling</a:t>
            </a:r>
            <a:r>
              <a:rPr lang="en-US" b="1" dirty="0">
                <a:solidFill>
                  <a:srgbClr val="242729"/>
                </a:solidFill>
                <a:ea typeface="+mn-lt"/>
                <a:cs typeface="+mn-lt"/>
              </a:rPr>
              <a:t> feature maps to </a:t>
            </a:r>
            <a:r>
              <a:rPr lang="en-US" b="1" dirty="0" err="1">
                <a:solidFill>
                  <a:srgbClr val="242729"/>
                </a:solidFill>
                <a:ea typeface="+mn-lt"/>
                <a:cs typeface="+mn-lt"/>
              </a:rPr>
              <a:t>upsampling</a:t>
            </a:r>
            <a:r>
              <a:rPr lang="en-US" b="1" dirty="0">
                <a:solidFill>
                  <a:srgbClr val="242729"/>
                </a:solidFill>
                <a:ea typeface="+mn-lt"/>
                <a:cs typeface="+mn-lt"/>
              </a:rPr>
              <a:t> layers)</a:t>
            </a:r>
          </a:p>
          <a:p>
            <a:pPr lvl="2"/>
            <a:r>
              <a:rPr lang="en-US">
                <a:solidFill>
                  <a:srgbClr val="242729"/>
                </a:solidFill>
                <a:ea typeface="+mn-lt"/>
                <a:cs typeface="+mn-lt"/>
              </a:rPr>
              <a:t>Use </a:t>
            </a:r>
            <a:r>
              <a:rPr lang="en-US" b="1">
                <a:solidFill>
                  <a:srgbClr val="242729"/>
                </a:solidFill>
                <a:ea typeface="+mn-lt"/>
                <a:cs typeface="+mn-lt"/>
              </a:rPr>
              <a:t>bilinear interpolation</a:t>
            </a:r>
            <a:r>
              <a:rPr lang="en-US">
                <a:solidFill>
                  <a:srgbClr val="242729"/>
                </a:solidFill>
                <a:ea typeface="+mn-lt"/>
                <a:cs typeface="+mn-lt"/>
              </a:rPr>
              <a:t> for </a:t>
            </a:r>
            <a:r>
              <a:rPr lang="en-US" err="1">
                <a:solidFill>
                  <a:srgbClr val="242729"/>
                </a:solidFill>
                <a:ea typeface="+mn-lt"/>
                <a:cs typeface="+mn-lt"/>
              </a:rPr>
              <a:t>upsampling</a:t>
            </a:r>
            <a:r>
              <a:rPr lang="en-US">
                <a:solidFill>
                  <a:srgbClr val="242729"/>
                </a:solidFill>
                <a:ea typeface="+mn-lt"/>
                <a:cs typeface="+mn-lt"/>
              </a:rPr>
              <a:t> so there is </a:t>
            </a:r>
            <a:r>
              <a:rPr lang="en-US" i="1">
                <a:solidFill>
                  <a:srgbClr val="242729"/>
                </a:solidFill>
                <a:ea typeface="+mn-lt"/>
                <a:cs typeface="+mn-lt"/>
              </a:rPr>
              <a:t>no learnable filter</a:t>
            </a:r>
            <a:r>
              <a:rPr lang="en-US">
                <a:solidFill>
                  <a:srgbClr val="242729"/>
                </a:solidFill>
                <a:ea typeface="+mn-lt"/>
                <a:cs typeface="+mn-lt"/>
              </a:rPr>
              <a:t> in the </a:t>
            </a:r>
            <a:r>
              <a:rPr lang="en-US" err="1">
                <a:solidFill>
                  <a:srgbClr val="242729"/>
                </a:solidFill>
                <a:ea typeface="+mn-lt"/>
                <a:cs typeface="+mn-lt"/>
              </a:rPr>
              <a:t>upsampling</a:t>
            </a:r>
            <a:endParaRPr lang="en-US" err="1">
              <a:ea typeface="+mn-lt"/>
              <a:cs typeface="+mn-lt"/>
            </a:endParaRPr>
          </a:p>
          <a:p>
            <a:pPr marL="571500" lvl="1" indent="-342900">
              <a:buAutoNum type="arabicPeriod"/>
            </a:pPr>
            <a:r>
              <a:rPr lang="en-US"/>
              <a:t>U-Net</a:t>
            </a:r>
          </a:p>
          <a:p>
            <a:pPr lvl="2"/>
            <a:r>
              <a:rPr lang="en-US"/>
              <a:t>U-net is </a:t>
            </a:r>
            <a:r>
              <a:rPr lang="en-US" b="1"/>
              <a:t>symmetric</a:t>
            </a:r>
          </a:p>
          <a:p>
            <a:pPr lvl="2"/>
            <a:r>
              <a:rPr lang="en-US"/>
              <a:t>Skip connections apply a </a:t>
            </a:r>
            <a:r>
              <a:rPr lang="en-US" b="1"/>
              <a:t>concatenation</a:t>
            </a:r>
            <a:r>
              <a:rPr lang="en-US"/>
              <a:t> operator</a:t>
            </a:r>
            <a:r>
              <a:rPr lang="en-US" b="1"/>
              <a:t> instead of a sum </a:t>
            </a:r>
            <a:r>
              <a:rPr lang="en-US" b="1">
                <a:solidFill>
                  <a:srgbClr val="242729"/>
                </a:solidFill>
                <a:ea typeface="+mn-lt"/>
                <a:cs typeface="+mn-lt"/>
              </a:rPr>
              <a:t>(i.e. </a:t>
            </a:r>
            <a:r>
              <a:rPr lang="en-US" b="1" err="1">
                <a:solidFill>
                  <a:srgbClr val="242729"/>
                </a:solidFill>
                <a:ea typeface="+mn-lt"/>
                <a:cs typeface="+mn-lt"/>
              </a:rPr>
              <a:t>tf.concat</a:t>
            </a:r>
            <a:r>
              <a:rPr lang="en-US" b="1">
                <a:solidFill>
                  <a:srgbClr val="242729"/>
                </a:solidFill>
                <a:ea typeface="+mn-lt"/>
                <a:cs typeface="+mn-lt"/>
              </a:rPr>
              <a:t> </a:t>
            </a:r>
            <a:r>
              <a:rPr lang="en-US" b="1" err="1">
                <a:solidFill>
                  <a:srgbClr val="242729"/>
                </a:solidFill>
                <a:ea typeface="+mn-lt"/>
                <a:cs typeface="+mn-lt"/>
              </a:rPr>
              <a:t>downsampling</a:t>
            </a:r>
            <a:r>
              <a:rPr lang="en-US" b="1">
                <a:solidFill>
                  <a:srgbClr val="242729"/>
                </a:solidFill>
                <a:ea typeface="+mn-lt"/>
                <a:cs typeface="+mn-lt"/>
              </a:rPr>
              <a:t> feature maps to </a:t>
            </a:r>
            <a:r>
              <a:rPr lang="en-US" b="1" err="1">
                <a:solidFill>
                  <a:srgbClr val="242729"/>
                </a:solidFill>
                <a:ea typeface="+mn-lt"/>
                <a:cs typeface="+mn-lt"/>
              </a:rPr>
              <a:t>upsampling</a:t>
            </a:r>
            <a:r>
              <a:rPr lang="en-US" b="1">
                <a:solidFill>
                  <a:srgbClr val="242729"/>
                </a:solidFill>
                <a:ea typeface="+mn-lt"/>
                <a:cs typeface="+mn-lt"/>
              </a:rPr>
              <a:t> layers)</a:t>
            </a:r>
            <a:endParaRPr lang="en-US">
              <a:ea typeface="+mn-lt"/>
              <a:cs typeface="+mn-lt"/>
            </a:endParaRPr>
          </a:p>
          <a:p>
            <a:pPr lvl="2"/>
            <a:r>
              <a:rPr lang="en-US" dirty="0">
                <a:solidFill>
                  <a:srgbClr val="242729"/>
                </a:solidFill>
                <a:ea typeface="+mn-lt"/>
                <a:cs typeface="+mn-lt"/>
              </a:rPr>
              <a:t>Uses </a:t>
            </a:r>
            <a:r>
              <a:rPr lang="en-US" b="1" dirty="0">
                <a:solidFill>
                  <a:srgbClr val="242729"/>
                </a:solidFill>
                <a:ea typeface="+mn-lt"/>
                <a:cs typeface="+mn-lt"/>
              </a:rPr>
              <a:t>transposed convolutions</a:t>
            </a:r>
            <a:r>
              <a:rPr lang="en-US" dirty="0">
                <a:solidFill>
                  <a:srgbClr val="242729"/>
                </a:solidFill>
                <a:ea typeface="+mn-lt"/>
                <a:cs typeface="+mn-lt"/>
              </a:rPr>
              <a:t> (aka </a:t>
            </a:r>
            <a:r>
              <a:rPr lang="en-US" i="1" dirty="0" err="1">
                <a:solidFill>
                  <a:srgbClr val="242729"/>
                </a:solidFill>
                <a:ea typeface="+mn-lt"/>
                <a:cs typeface="+mn-lt"/>
              </a:rPr>
              <a:t>deconvultion</a:t>
            </a:r>
            <a:r>
              <a:rPr lang="en-US" i="1" dirty="0">
                <a:solidFill>
                  <a:srgbClr val="242729"/>
                </a:solidFill>
                <a:ea typeface="+mn-lt"/>
                <a:cs typeface="+mn-lt"/>
              </a:rPr>
              <a:t> </a:t>
            </a:r>
            <a:r>
              <a:rPr lang="en-US" dirty="0">
                <a:solidFill>
                  <a:srgbClr val="242729"/>
                </a:solidFill>
                <a:ea typeface="+mn-lt"/>
                <a:cs typeface="+mn-lt"/>
              </a:rPr>
              <a:t>or </a:t>
            </a:r>
            <a:r>
              <a:rPr lang="en-US" i="1" dirty="0">
                <a:ea typeface="+mn-lt"/>
                <a:cs typeface="+mn-lt"/>
              </a:rPr>
              <a:t>fractionally </a:t>
            </a:r>
            <a:r>
              <a:rPr lang="en-US" i="1" dirty="0" err="1">
                <a:ea typeface="+mn-lt"/>
                <a:cs typeface="+mn-lt"/>
              </a:rPr>
              <a:t>strided</a:t>
            </a:r>
            <a:r>
              <a:rPr lang="en-US" i="1" dirty="0">
                <a:ea typeface="+mn-lt"/>
                <a:cs typeface="+mn-lt"/>
              </a:rPr>
              <a:t> convolution</a:t>
            </a:r>
            <a:r>
              <a:rPr lang="en-US" dirty="0">
                <a:ea typeface="+mn-lt"/>
                <a:cs typeface="+mn-lt"/>
              </a:rPr>
              <a:t>) which are </a:t>
            </a:r>
            <a:r>
              <a:rPr lang="en-US" i="1" dirty="0">
                <a:solidFill>
                  <a:srgbClr val="242729"/>
                </a:solidFill>
                <a:ea typeface="+mn-lt"/>
                <a:cs typeface="+mn-lt"/>
              </a:rPr>
              <a:t>learnable weight filters </a:t>
            </a:r>
            <a:r>
              <a:rPr lang="en-US" dirty="0">
                <a:solidFill>
                  <a:srgbClr val="242729"/>
                </a:solidFill>
                <a:ea typeface="+mn-lt"/>
                <a:cs typeface="+mn-lt"/>
              </a:rPr>
              <a:t>instead of fixed interpolation techniques (I.e. bilinear and other techniques we discussed in the image processing lecture)</a:t>
            </a:r>
            <a:endParaRPr lang="en-US" dirty="0">
              <a:ea typeface="+mn-lt"/>
              <a:cs typeface="+mn-lt"/>
            </a:endParaRPr>
          </a:p>
          <a:p>
            <a:pPr marL="800100" lvl="2" indent="-342900"/>
            <a:endParaRPr lang="en-US"/>
          </a:p>
          <a:p>
            <a:pPr lvl="1"/>
            <a:endParaRPr lang="en-US"/>
          </a:p>
        </p:txBody>
      </p:sp>
    </p:spTree>
    <p:extLst>
      <p:ext uri="{BB962C8B-B14F-4D97-AF65-F5344CB8AC3E}">
        <p14:creationId xmlns:p14="http://schemas.microsoft.com/office/powerpoint/2010/main" val="530200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468A-51B2-5940-9D38-2B1BB056A327}"/>
              </a:ext>
            </a:extLst>
          </p:cNvPr>
          <p:cNvSpPr>
            <a:spLocks noGrp="1"/>
          </p:cNvSpPr>
          <p:nvPr>
            <p:ph type="title"/>
          </p:nvPr>
        </p:nvSpPr>
        <p:spPr>
          <a:xfrm>
            <a:off x="2231136" y="264604"/>
            <a:ext cx="7729728" cy="549783"/>
          </a:xfrm>
        </p:spPr>
        <p:txBody>
          <a:bodyPr>
            <a:normAutofit fontScale="90000"/>
          </a:bodyPr>
          <a:lstStyle/>
          <a:p>
            <a:r>
              <a:rPr lang="en-US" dirty="0"/>
              <a:t>Transposed Convolution</a:t>
            </a:r>
          </a:p>
        </p:txBody>
      </p:sp>
      <p:sp>
        <p:nvSpPr>
          <p:cNvPr id="3" name="Content Placeholder 2">
            <a:extLst>
              <a:ext uri="{FF2B5EF4-FFF2-40B4-BE49-F238E27FC236}">
                <a16:creationId xmlns:a16="http://schemas.microsoft.com/office/drawing/2014/main" id="{C0578A0C-2AB2-094A-AA84-ECACD181F88E}"/>
              </a:ext>
            </a:extLst>
          </p:cNvPr>
          <p:cNvSpPr>
            <a:spLocks noGrp="1"/>
          </p:cNvSpPr>
          <p:nvPr>
            <p:ph idx="1"/>
          </p:nvPr>
        </p:nvSpPr>
        <p:spPr>
          <a:xfrm>
            <a:off x="261746" y="1189442"/>
            <a:ext cx="10996803" cy="3101983"/>
          </a:xfrm>
        </p:spPr>
        <p:txBody>
          <a:bodyPr vert="horz" lIns="91440" tIns="45720" rIns="91440" bIns="45720" rtlCol="0" anchor="t">
            <a:normAutofit/>
          </a:bodyPr>
          <a:lstStyle/>
          <a:p>
            <a:r>
              <a:rPr lang="en-US" dirty="0"/>
              <a:t>Transposed convolution is the opposite process of a normal convolution</a:t>
            </a:r>
          </a:p>
          <a:p>
            <a:pPr lvl="1"/>
            <a:r>
              <a:rPr lang="en-US" dirty="0"/>
              <a:t>Regular Convolution = many-to-one relationship </a:t>
            </a:r>
            <a:r>
              <a:rPr lang="en-US" dirty="0">
                <a:ea typeface="+mn-lt"/>
                <a:cs typeface="+mn-lt"/>
              </a:rPr>
              <a:t>(i.e. high resolution =&gt; low resolution)</a:t>
            </a:r>
          </a:p>
          <a:p>
            <a:pPr lvl="1"/>
            <a:r>
              <a:rPr lang="en-US" dirty="0"/>
              <a:t>Transposed Convolution = one-to-many relationship (i.e. low resolution =&gt; high resolution)</a:t>
            </a:r>
          </a:p>
          <a:p>
            <a:pPr lvl="1"/>
            <a:endParaRPr lang="en-US"/>
          </a:p>
        </p:txBody>
      </p:sp>
      <p:pic>
        <p:nvPicPr>
          <p:cNvPr id="4" name="Picture 2" descr="C:\Users\Jason\Desktop\no_padding_no_strides_transposed.gif">
            <a:extLst>
              <a:ext uri="{FF2B5EF4-FFF2-40B4-BE49-F238E27FC236}">
                <a16:creationId xmlns:a16="http://schemas.microsoft.com/office/drawing/2014/main" id="{AFFBCD67-DA89-774D-AE64-BD291FCBF84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644" y="3209912"/>
            <a:ext cx="2940050" cy="33067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35B8456-D96F-C242-BAC3-44C962065EA7}"/>
              </a:ext>
            </a:extLst>
          </p:cNvPr>
          <p:cNvSpPr/>
          <p:nvPr/>
        </p:nvSpPr>
        <p:spPr>
          <a:xfrm>
            <a:off x="1247300" y="6526235"/>
            <a:ext cx="4848700" cy="369332"/>
          </a:xfrm>
          <a:prstGeom prst="rect">
            <a:avLst/>
          </a:prstGeom>
        </p:spPr>
        <p:txBody>
          <a:bodyPr wrap="none">
            <a:spAutoFit/>
          </a:bodyPr>
          <a:lstStyle/>
          <a:p>
            <a:r>
              <a:rPr lang="en-US" i="1" dirty="0">
                <a:solidFill>
                  <a:srgbClr val="24292E"/>
                </a:solidFill>
                <a:latin typeface="-apple-system"/>
              </a:rPr>
              <a:t>Blue maps are inputs, and cyan maps are outputs.</a:t>
            </a:r>
            <a:endParaRPr lang="en-US" dirty="0"/>
          </a:p>
        </p:txBody>
      </p:sp>
      <p:sp>
        <p:nvSpPr>
          <p:cNvPr id="6" name="Rectangle 5">
            <a:extLst>
              <a:ext uri="{FF2B5EF4-FFF2-40B4-BE49-F238E27FC236}">
                <a16:creationId xmlns:a16="http://schemas.microsoft.com/office/drawing/2014/main" id="{43E3A2FA-8B36-BA48-8A51-250608154C81}"/>
              </a:ext>
            </a:extLst>
          </p:cNvPr>
          <p:cNvSpPr/>
          <p:nvPr/>
        </p:nvSpPr>
        <p:spPr>
          <a:xfrm>
            <a:off x="151086" y="2515709"/>
            <a:ext cx="3602581" cy="369332"/>
          </a:xfrm>
          <a:prstGeom prst="rect">
            <a:avLst/>
          </a:prstGeom>
        </p:spPr>
        <p:txBody>
          <a:bodyPr wrap="square">
            <a:spAutoFit/>
          </a:bodyPr>
          <a:lstStyle/>
          <a:p>
            <a:r>
              <a:rPr lang="en-US">
                <a:solidFill>
                  <a:srgbClr val="24292E"/>
                </a:solidFill>
                <a:latin typeface="-apple-system"/>
              </a:rPr>
              <a:t>No padding, no strides, transposed</a:t>
            </a:r>
            <a:endParaRPr lang="en-US"/>
          </a:p>
        </p:txBody>
      </p:sp>
      <p:pic>
        <p:nvPicPr>
          <p:cNvPr id="7" name="Picture 6">
            <a:extLst>
              <a:ext uri="{FF2B5EF4-FFF2-40B4-BE49-F238E27FC236}">
                <a16:creationId xmlns:a16="http://schemas.microsoft.com/office/drawing/2014/main" id="{3CEEB254-A8A6-1B4B-9341-DDB0A5A9DD8C}"/>
              </a:ext>
            </a:extLst>
          </p:cNvPr>
          <p:cNvPicPr>
            <a:picLocks noChangeAspect="1"/>
          </p:cNvPicPr>
          <p:nvPr/>
        </p:nvPicPr>
        <p:blipFill>
          <a:blip r:embed="rId4"/>
          <a:stretch>
            <a:fillRect/>
          </a:stretch>
        </p:blipFill>
        <p:spPr>
          <a:xfrm>
            <a:off x="3545807" y="3209912"/>
            <a:ext cx="2918366" cy="3318345"/>
          </a:xfrm>
          <a:prstGeom prst="rect">
            <a:avLst/>
          </a:prstGeom>
        </p:spPr>
      </p:pic>
      <p:sp>
        <p:nvSpPr>
          <p:cNvPr id="8" name="Rectangle 7">
            <a:extLst>
              <a:ext uri="{FF2B5EF4-FFF2-40B4-BE49-F238E27FC236}">
                <a16:creationId xmlns:a16="http://schemas.microsoft.com/office/drawing/2014/main" id="{6AFE7493-E302-4E4E-A93F-AE71CB5B8384}"/>
              </a:ext>
            </a:extLst>
          </p:cNvPr>
          <p:cNvSpPr/>
          <p:nvPr/>
        </p:nvSpPr>
        <p:spPr>
          <a:xfrm>
            <a:off x="3424237" y="2834857"/>
            <a:ext cx="3161506" cy="369332"/>
          </a:xfrm>
          <a:prstGeom prst="rect">
            <a:avLst/>
          </a:prstGeom>
        </p:spPr>
        <p:txBody>
          <a:bodyPr wrap="none">
            <a:spAutoFit/>
          </a:bodyPr>
          <a:lstStyle/>
          <a:p>
            <a:r>
              <a:rPr lang="en-US">
                <a:solidFill>
                  <a:srgbClr val="24292E"/>
                </a:solidFill>
                <a:latin typeface="-apple-system"/>
              </a:rPr>
              <a:t>No padding, strides, transposed</a:t>
            </a:r>
            <a:endParaRPr lang="en-US"/>
          </a:p>
        </p:txBody>
      </p:sp>
      <p:pic>
        <p:nvPicPr>
          <p:cNvPr id="13" name="Picture 12">
            <a:extLst>
              <a:ext uri="{FF2B5EF4-FFF2-40B4-BE49-F238E27FC236}">
                <a16:creationId xmlns:a16="http://schemas.microsoft.com/office/drawing/2014/main" id="{8E256615-FF41-AD4C-9F5E-85AE0C36827F}"/>
              </a:ext>
            </a:extLst>
          </p:cNvPr>
          <p:cNvPicPr>
            <a:picLocks noChangeAspect="1"/>
          </p:cNvPicPr>
          <p:nvPr/>
        </p:nvPicPr>
        <p:blipFill>
          <a:blip r:embed="rId5"/>
          <a:stretch>
            <a:fillRect/>
          </a:stretch>
        </p:blipFill>
        <p:spPr>
          <a:xfrm>
            <a:off x="6725919" y="3820439"/>
            <a:ext cx="3748437" cy="2191394"/>
          </a:xfrm>
          <a:prstGeom prst="rect">
            <a:avLst/>
          </a:prstGeom>
        </p:spPr>
      </p:pic>
    </p:spTree>
    <p:extLst>
      <p:ext uri="{BB962C8B-B14F-4D97-AF65-F5344CB8AC3E}">
        <p14:creationId xmlns:p14="http://schemas.microsoft.com/office/powerpoint/2010/main" val="2118482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B33E2-0EAA-7C4A-9BB5-0B8E4C6195C9}"/>
              </a:ext>
            </a:extLst>
          </p:cNvPr>
          <p:cNvSpPr>
            <a:spLocks noGrp="1"/>
          </p:cNvSpPr>
          <p:nvPr>
            <p:ph type="title"/>
          </p:nvPr>
        </p:nvSpPr>
        <p:spPr>
          <a:xfrm>
            <a:off x="1952730" y="167810"/>
            <a:ext cx="7729728" cy="594360"/>
          </a:xfrm>
        </p:spPr>
        <p:txBody>
          <a:bodyPr>
            <a:normAutofit fontScale="90000"/>
          </a:bodyPr>
          <a:lstStyle/>
          <a:p>
            <a:r>
              <a:rPr lang="en-US" dirty="0"/>
              <a:t>U-Net Architecture</a:t>
            </a:r>
          </a:p>
        </p:txBody>
      </p:sp>
      <p:pic>
        <p:nvPicPr>
          <p:cNvPr id="5" name="Picture 4">
            <a:extLst>
              <a:ext uri="{FF2B5EF4-FFF2-40B4-BE49-F238E27FC236}">
                <a16:creationId xmlns:a16="http://schemas.microsoft.com/office/drawing/2014/main" id="{4C69827B-B6E5-9C40-A6B4-431BAC07BE0F}"/>
              </a:ext>
            </a:extLst>
          </p:cNvPr>
          <p:cNvPicPr>
            <a:picLocks noChangeAspect="1"/>
          </p:cNvPicPr>
          <p:nvPr/>
        </p:nvPicPr>
        <p:blipFill>
          <a:blip r:embed="rId3"/>
          <a:stretch>
            <a:fillRect/>
          </a:stretch>
        </p:blipFill>
        <p:spPr>
          <a:xfrm>
            <a:off x="1251156" y="1043311"/>
            <a:ext cx="5263014" cy="3941413"/>
          </a:xfrm>
          <a:prstGeom prst="rect">
            <a:avLst/>
          </a:prstGeom>
        </p:spPr>
      </p:pic>
      <p:sp>
        <p:nvSpPr>
          <p:cNvPr id="7" name="TextBox 6">
            <a:extLst>
              <a:ext uri="{FF2B5EF4-FFF2-40B4-BE49-F238E27FC236}">
                <a16:creationId xmlns:a16="http://schemas.microsoft.com/office/drawing/2014/main" id="{457CCABF-C9C2-EF4F-9B0B-73738DC42A8F}"/>
              </a:ext>
            </a:extLst>
          </p:cNvPr>
          <p:cNvSpPr txBox="1"/>
          <p:nvPr/>
        </p:nvSpPr>
        <p:spPr>
          <a:xfrm>
            <a:off x="328612" y="4984724"/>
            <a:ext cx="2943226" cy="1538883"/>
          </a:xfrm>
          <a:prstGeom prst="rect">
            <a:avLst/>
          </a:prstGeom>
          <a:noFill/>
        </p:spPr>
        <p:txBody>
          <a:bodyPr wrap="square" rtlCol="0">
            <a:spAutoFit/>
          </a:bodyPr>
          <a:lstStyle/>
          <a:p>
            <a:r>
              <a:rPr lang="en-US" sz="1200" b="1" u="sng" dirty="0"/>
              <a:t>1. </a:t>
            </a:r>
            <a:r>
              <a:rPr lang="en-US" sz="1200" b="1" u="sng" dirty="0" err="1"/>
              <a:t>Downsampling</a:t>
            </a:r>
            <a:r>
              <a:rPr lang="en-US" sz="1200" b="1" u="sng" dirty="0"/>
              <a:t>/Contracting</a:t>
            </a:r>
          </a:p>
          <a:p>
            <a:r>
              <a:rPr lang="en-US" sz="1200" dirty="0"/>
              <a:t>Four block each composed of:</a:t>
            </a:r>
          </a:p>
          <a:p>
            <a:pPr marL="228600" indent="-228600">
              <a:buFont typeface="+mj-lt"/>
              <a:buAutoNum type="arabicPeriod"/>
            </a:pPr>
            <a:r>
              <a:rPr lang="en-US" sz="1200" dirty="0"/>
              <a:t>3x3 Convolution Layer + activation function (with batch normalization)</a:t>
            </a:r>
          </a:p>
          <a:p>
            <a:pPr marL="228600" indent="-228600">
              <a:buFont typeface="+mj-lt"/>
              <a:buAutoNum type="arabicPeriod"/>
            </a:pPr>
            <a:r>
              <a:rPr lang="en-US" sz="1200" dirty="0"/>
              <a:t>3x3 Convolution Layer + activation function (with batch normalization)</a:t>
            </a:r>
          </a:p>
          <a:p>
            <a:pPr marL="228600" indent="-228600">
              <a:buFont typeface="+mj-lt"/>
              <a:buAutoNum type="arabicPeriod"/>
            </a:pPr>
            <a:r>
              <a:rPr lang="en-US" sz="1200" dirty="0"/>
              <a:t>2x2 Max Pooling</a:t>
            </a:r>
          </a:p>
          <a:p>
            <a:endParaRPr lang="en-US" sz="1000"/>
          </a:p>
        </p:txBody>
      </p:sp>
      <p:sp>
        <p:nvSpPr>
          <p:cNvPr id="8" name="TextBox 7">
            <a:extLst>
              <a:ext uri="{FF2B5EF4-FFF2-40B4-BE49-F238E27FC236}">
                <a16:creationId xmlns:a16="http://schemas.microsoft.com/office/drawing/2014/main" id="{EFA3E208-C110-5646-A53C-CA94E41BB411}"/>
              </a:ext>
            </a:extLst>
          </p:cNvPr>
          <p:cNvSpPr txBox="1"/>
          <p:nvPr/>
        </p:nvSpPr>
        <p:spPr>
          <a:xfrm>
            <a:off x="2943226" y="4984724"/>
            <a:ext cx="2193199" cy="830997"/>
          </a:xfrm>
          <a:prstGeom prst="rect">
            <a:avLst/>
          </a:prstGeom>
          <a:noFill/>
        </p:spPr>
        <p:txBody>
          <a:bodyPr wrap="square" rtlCol="0">
            <a:spAutoFit/>
          </a:bodyPr>
          <a:lstStyle/>
          <a:p>
            <a:r>
              <a:rPr lang="en-US" sz="1200" b="1" u="sng" dirty="0"/>
              <a:t>2. </a:t>
            </a:r>
            <a:r>
              <a:rPr lang="en-US" sz="1200" b="1" u="sng" dirty="0" err="1"/>
              <a:t>BottleNeck</a:t>
            </a:r>
            <a:endParaRPr lang="en-US" sz="1200" b="1" u="sng" dirty="0"/>
          </a:p>
          <a:p>
            <a:r>
              <a:rPr lang="en-US" sz="1200" dirty="0"/>
              <a:t>Simply 2 convolutional layers (with batch normalization), with dropout.</a:t>
            </a:r>
          </a:p>
        </p:txBody>
      </p:sp>
      <p:sp>
        <p:nvSpPr>
          <p:cNvPr id="9" name="TextBox 8">
            <a:extLst>
              <a:ext uri="{FF2B5EF4-FFF2-40B4-BE49-F238E27FC236}">
                <a16:creationId xmlns:a16="http://schemas.microsoft.com/office/drawing/2014/main" id="{AF8B7A61-53BD-C84F-8B73-64565D656027}"/>
              </a:ext>
            </a:extLst>
          </p:cNvPr>
          <p:cNvSpPr txBox="1"/>
          <p:nvPr/>
        </p:nvSpPr>
        <p:spPr>
          <a:xfrm>
            <a:off x="5136425" y="4984724"/>
            <a:ext cx="3052764" cy="2123658"/>
          </a:xfrm>
          <a:prstGeom prst="rect">
            <a:avLst/>
          </a:prstGeom>
          <a:noFill/>
        </p:spPr>
        <p:txBody>
          <a:bodyPr wrap="square" rtlCol="0">
            <a:spAutoFit/>
          </a:bodyPr>
          <a:lstStyle/>
          <a:p>
            <a:r>
              <a:rPr lang="en-US" sz="1200" b="1" u="sng" dirty="0"/>
              <a:t>3. </a:t>
            </a:r>
            <a:r>
              <a:rPr lang="en-US" sz="1200" b="1" u="sng" dirty="0" err="1"/>
              <a:t>Upsampling</a:t>
            </a:r>
            <a:r>
              <a:rPr lang="en-US" sz="1200" b="1" u="sng" dirty="0"/>
              <a:t>/Expanding</a:t>
            </a:r>
          </a:p>
          <a:p>
            <a:r>
              <a:rPr lang="en-US" sz="1200" dirty="0"/>
              <a:t>Four block each composed of:</a:t>
            </a:r>
          </a:p>
          <a:p>
            <a:pPr marL="228600" indent="-228600">
              <a:buFont typeface="+mj-lt"/>
              <a:buAutoNum type="arabicPeriod"/>
            </a:pPr>
            <a:r>
              <a:rPr lang="en-US" sz="1200" dirty="0"/>
              <a:t>Deconvolution layer with stride 2</a:t>
            </a:r>
          </a:p>
          <a:p>
            <a:pPr marL="228600" indent="-228600">
              <a:buFont typeface="+mj-lt"/>
              <a:buAutoNum type="arabicPeriod"/>
            </a:pPr>
            <a:r>
              <a:rPr lang="en-US" sz="1200" dirty="0"/>
              <a:t>Concatenation with the corresponding cropped feature map from the contracting path</a:t>
            </a:r>
          </a:p>
          <a:p>
            <a:pPr marL="228600" indent="-228600">
              <a:buFont typeface="+mj-lt"/>
              <a:buAutoNum type="arabicPeriod"/>
            </a:pPr>
            <a:r>
              <a:rPr lang="en-US" sz="1200" dirty="0"/>
              <a:t>3x3 Convolution layer + activation function (with batch normalization)</a:t>
            </a:r>
          </a:p>
          <a:p>
            <a:pPr marL="228600" indent="-228600">
              <a:buFont typeface="+mj-lt"/>
              <a:buAutoNum type="arabicPeriod"/>
            </a:pPr>
            <a:r>
              <a:rPr lang="en-US" sz="1200" dirty="0"/>
              <a:t>3x3 Convolution layer + activation function (with batch normalization)</a:t>
            </a:r>
          </a:p>
          <a:p>
            <a:endParaRPr lang="en-US" sz="1200"/>
          </a:p>
        </p:txBody>
      </p:sp>
      <p:sp>
        <p:nvSpPr>
          <p:cNvPr id="10" name="Rectangle 9">
            <a:extLst>
              <a:ext uri="{FF2B5EF4-FFF2-40B4-BE49-F238E27FC236}">
                <a16:creationId xmlns:a16="http://schemas.microsoft.com/office/drawing/2014/main" id="{AEE68109-1067-CB48-AD97-EE05622CC702}"/>
              </a:ext>
            </a:extLst>
          </p:cNvPr>
          <p:cNvSpPr/>
          <p:nvPr/>
        </p:nvSpPr>
        <p:spPr>
          <a:xfrm>
            <a:off x="6777039" y="1195534"/>
            <a:ext cx="4995862" cy="1938992"/>
          </a:xfrm>
          <a:prstGeom prst="rect">
            <a:avLst/>
          </a:prstGeom>
        </p:spPr>
        <p:txBody>
          <a:bodyPr wrap="square">
            <a:spAutoFit/>
          </a:bodyPr>
          <a:lstStyle/>
          <a:p>
            <a:r>
              <a:rPr lang="en-US" sz="1200" b="1" u="sng" dirty="0">
                <a:solidFill>
                  <a:srgbClr val="000000"/>
                </a:solidFill>
                <a:latin typeface="Lucida Grande" panose="020B0600040502020204" pitchFamily="34" charset="0"/>
              </a:rPr>
              <a:t>Advantages</a:t>
            </a:r>
          </a:p>
          <a:p>
            <a:pPr marL="171450" indent="-171450">
              <a:buFont typeface="Arial" panose="020B0604020202020204" pitchFamily="34" charset="0"/>
              <a:buChar char="•"/>
            </a:pPr>
            <a:r>
              <a:rPr lang="en-US" sz="1200" dirty="0">
                <a:solidFill>
                  <a:srgbClr val="000000"/>
                </a:solidFill>
                <a:latin typeface="Lucida Grande" panose="020B0600040502020204" pitchFamily="34" charset="0"/>
              </a:rPr>
              <a:t>General information</a:t>
            </a:r>
          </a:p>
          <a:p>
            <a:pPr marL="628650" lvl="1" indent="-171450">
              <a:buFont typeface="Arial" panose="020B0604020202020204" pitchFamily="34" charset="0"/>
              <a:buChar char="•"/>
            </a:pPr>
            <a:r>
              <a:rPr lang="en-US" sz="1200" dirty="0">
                <a:solidFill>
                  <a:srgbClr val="000000"/>
                </a:solidFill>
                <a:latin typeface="Lucida Grande" panose="020B0600040502020204" pitchFamily="34" charset="0"/>
              </a:rPr>
              <a:t>Combines the location information from </a:t>
            </a:r>
            <a:r>
              <a:rPr lang="en-US" sz="1200" dirty="0" err="1">
                <a:solidFill>
                  <a:srgbClr val="000000"/>
                </a:solidFill>
                <a:latin typeface="Lucida Grande" panose="020B0600040502020204" pitchFamily="34" charset="0"/>
              </a:rPr>
              <a:t>downsampling</a:t>
            </a:r>
            <a:r>
              <a:rPr lang="en-US" sz="1200" dirty="0">
                <a:solidFill>
                  <a:srgbClr val="000000"/>
                </a:solidFill>
                <a:latin typeface="Lucida Grande" panose="020B0600040502020204" pitchFamily="34" charset="0"/>
              </a:rPr>
              <a:t> path with contextual information from </a:t>
            </a:r>
            <a:r>
              <a:rPr lang="en-US" sz="1200" dirty="0" err="1">
                <a:solidFill>
                  <a:srgbClr val="000000"/>
                </a:solidFill>
                <a:latin typeface="Lucida Grande" panose="020B0600040502020204" pitchFamily="34" charset="0"/>
              </a:rPr>
              <a:t>upsampling</a:t>
            </a:r>
            <a:r>
              <a:rPr lang="en-US" sz="1200" dirty="0">
                <a:solidFill>
                  <a:srgbClr val="000000"/>
                </a:solidFill>
                <a:latin typeface="Lucida Grande" panose="020B0600040502020204" pitchFamily="34" charset="0"/>
              </a:rPr>
              <a:t> path to obtain a general information for segmentation</a:t>
            </a:r>
          </a:p>
          <a:p>
            <a:pPr marL="171450" indent="-171450">
              <a:buFont typeface="Arial" panose="020B0604020202020204" pitchFamily="34" charset="0"/>
              <a:buChar char="•"/>
            </a:pPr>
            <a:r>
              <a:rPr lang="en-US" sz="1200" dirty="0">
                <a:solidFill>
                  <a:srgbClr val="000000"/>
                </a:solidFill>
                <a:latin typeface="Lucida Grande" panose="020B0600040502020204" pitchFamily="34" charset="0"/>
              </a:rPr>
              <a:t>No dense layers</a:t>
            </a:r>
          </a:p>
          <a:p>
            <a:pPr marL="628650" lvl="1" indent="-171450">
              <a:buFont typeface="Arial" panose="020B0604020202020204" pitchFamily="34" charset="0"/>
              <a:buChar char="•"/>
            </a:pPr>
            <a:r>
              <a:rPr lang="en-US" sz="1200" dirty="0">
                <a:solidFill>
                  <a:srgbClr val="000000"/>
                </a:solidFill>
                <a:latin typeface="Lucida Grande" panose="020B0600040502020204" pitchFamily="34" charset="0"/>
              </a:rPr>
              <a:t>so images of different sizes can be used as input (since the only parameters to learn on convolution layers are the kernel, and the size of the kernel is independent from input image’ size).</a:t>
            </a:r>
          </a:p>
        </p:txBody>
      </p:sp>
    </p:spTree>
    <p:extLst>
      <p:ext uri="{BB962C8B-B14F-4D97-AF65-F5344CB8AC3E}">
        <p14:creationId xmlns:p14="http://schemas.microsoft.com/office/powerpoint/2010/main" val="3815397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0FEE-6D27-4A6B-AF23-F0C4E2FF4A48}"/>
              </a:ext>
            </a:extLst>
          </p:cNvPr>
          <p:cNvPicPr>
            <a:picLocks noChangeAspect="1"/>
          </p:cNvPicPr>
          <p:nvPr/>
        </p:nvPicPr>
        <p:blipFill rotWithShape="1">
          <a:blip r:embed="rId2"/>
          <a:srcRect t="16547" b="21860"/>
          <a:stretch/>
        </p:blipFill>
        <p:spPr>
          <a:xfrm>
            <a:off x="20" y="10"/>
            <a:ext cx="12191980" cy="4242806"/>
          </a:xfrm>
          <a:prstGeom prst="rect">
            <a:avLst/>
          </a:prstGeom>
        </p:spPr>
      </p:pic>
      <p:sp>
        <p:nvSpPr>
          <p:cNvPr id="2" name="Title 1">
            <a:extLst>
              <a:ext uri="{FF2B5EF4-FFF2-40B4-BE49-F238E27FC236}">
                <a16:creationId xmlns:a16="http://schemas.microsoft.com/office/drawing/2014/main" id="{9C997C06-F987-40B5-B7BE-EEE59CF13587}"/>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a:t>Conclusion</a:t>
            </a:r>
          </a:p>
        </p:txBody>
      </p:sp>
    </p:spTree>
    <p:extLst>
      <p:ext uri="{BB962C8B-B14F-4D97-AF65-F5344CB8AC3E}">
        <p14:creationId xmlns:p14="http://schemas.microsoft.com/office/powerpoint/2010/main" val="403251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7B650-DE17-0548-8383-A4B7DEAB841A}"/>
              </a:ext>
            </a:extLst>
          </p:cNvPr>
          <p:cNvSpPr>
            <a:spLocks noGrp="1"/>
          </p:cNvSpPr>
          <p:nvPr>
            <p:ph type="title"/>
          </p:nvPr>
        </p:nvSpPr>
        <p:spPr>
          <a:xfrm>
            <a:off x="2231136" y="208887"/>
            <a:ext cx="7729728" cy="470086"/>
          </a:xfrm>
        </p:spPr>
        <p:txBody>
          <a:bodyPr>
            <a:normAutofit fontScale="90000"/>
          </a:bodyPr>
          <a:lstStyle/>
          <a:p>
            <a:r>
              <a:rPr lang="en-US" dirty="0"/>
              <a:t>Conclusion</a:t>
            </a:r>
          </a:p>
        </p:txBody>
      </p:sp>
      <p:sp>
        <p:nvSpPr>
          <p:cNvPr id="3" name="TextBox 2">
            <a:extLst>
              <a:ext uri="{FF2B5EF4-FFF2-40B4-BE49-F238E27FC236}">
                <a16:creationId xmlns:a16="http://schemas.microsoft.com/office/drawing/2014/main" id="{C572785B-F465-45F2-B52F-5EA53703984B}"/>
              </a:ext>
            </a:extLst>
          </p:cNvPr>
          <p:cNvSpPr txBox="1"/>
          <p:nvPr/>
        </p:nvSpPr>
        <p:spPr>
          <a:xfrm>
            <a:off x="1210384" y="1311143"/>
            <a:ext cx="977123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Image Classification:</a:t>
            </a:r>
            <a:endParaRPr lang="en-US" dirty="0"/>
          </a:p>
          <a:p>
            <a:pPr marL="285750" indent="-285750">
              <a:buFont typeface="Wingdings"/>
              <a:buChar char="§"/>
            </a:pPr>
            <a:r>
              <a:rPr lang="en-US" dirty="0"/>
              <a:t>Results from Transfer learning with 'DenseNet169' resulted in an 0.89 F2-score, 0.88 Recall, and 0.91 Precision</a:t>
            </a:r>
          </a:p>
          <a:p>
            <a:pPr marL="285750" indent="-285750">
              <a:buFont typeface="Wingdings"/>
              <a:buChar char="§"/>
            </a:pPr>
            <a:r>
              <a:rPr lang="en-US" dirty="0"/>
              <a:t>In the future, it would be interesting to implement different networks (e.g., deeper networks) to train the classifier</a:t>
            </a:r>
          </a:p>
          <a:p>
            <a:pPr marL="285750" indent="-285750">
              <a:buFont typeface="Wingdings"/>
              <a:buChar char="§"/>
            </a:pPr>
            <a:r>
              <a:rPr lang="en-US" dirty="0"/>
              <a:t>Furthermore, it would be interesting to compare the transfer learning model to a CNN that was specifically trained for the ship classification task</a:t>
            </a:r>
          </a:p>
          <a:p>
            <a:pPr marL="285750" indent="-285750">
              <a:buFont typeface="Wingdings"/>
              <a:buChar char="§"/>
            </a:pPr>
            <a:endParaRPr lang="en-US"/>
          </a:p>
        </p:txBody>
      </p:sp>
      <p:sp>
        <p:nvSpPr>
          <p:cNvPr id="4" name="TextBox 3">
            <a:extLst>
              <a:ext uri="{FF2B5EF4-FFF2-40B4-BE49-F238E27FC236}">
                <a16:creationId xmlns:a16="http://schemas.microsoft.com/office/drawing/2014/main" id="{6FC04FD6-689E-4CBD-B8DD-9259E6A12808}"/>
              </a:ext>
            </a:extLst>
          </p:cNvPr>
          <p:cNvSpPr txBox="1"/>
          <p:nvPr/>
        </p:nvSpPr>
        <p:spPr>
          <a:xfrm>
            <a:off x="1210383" y="3943506"/>
            <a:ext cx="9771231"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Semantic Segmentation:</a:t>
            </a:r>
          </a:p>
          <a:p>
            <a:pPr marL="285750" indent="-285750">
              <a:buFont typeface="Wingdings"/>
              <a:buChar char="§"/>
            </a:pPr>
            <a:r>
              <a:rPr lang="en-US" dirty="0"/>
              <a:t>Semantic segmentation is used to classify the object class within image at a pixel level. </a:t>
            </a:r>
          </a:p>
          <a:p>
            <a:pPr marL="285750" indent="-285750">
              <a:buFont typeface="Wingdings"/>
              <a:buChar char="§"/>
            </a:pPr>
            <a:r>
              <a:rPr lang="en-US" dirty="0"/>
              <a:t>Segmentation consists of two phases: fully convolutional layer and </a:t>
            </a:r>
            <a:r>
              <a:rPr lang="en-US" dirty="0" err="1"/>
              <a:t>upsampling</a:t>
            </a:r>
            <a:r>
              <a:rPr lang="en-US" dirty="0"/>
              <a:t> layer. The first phase learns local presentations, and the second phase sums them up together </a:t>
            </a:r>
          </a:p>
          <a:p>
            <a:pPr marL="285750" indent="-285750">
              <a:buFont typeface="Wingdings"/>
              <a:buChar char="§"/>
            </a:pPr>
            <a:r>
              <a:rPr lang="en-US" dirty="0"/>
              <a:t>We want to use a special type of segmentation called U-net whose  </a:t>
            </a:r>
            <a:r>
              <a:rPr lang="en-US" dirty="0" err="1"/>
              <a:t>downsampling</a:t>
            </a:r>
            <a:r>
              <a:rPr lang="en-US" dirty="0"/>
              <a:t> and </a:t>
            </a:r>
            <a:r>
              <a:rPr lang="en-US" dirty="0" err="1"/>
              <a:t>upsampling</a:t>
            </a:r>
            <a:r>
              <a:rPr lang="en-US" dirty="0"/>
              <a:t> have symmetric counterparts</a:t>
            </a:r>
          </a:p>
        </p:txBody>
      </p:sp>
      <p:cxnSp>
        <p:nvCxnSpPr>
          <p:cNvPr id="6" name="Straight Connector 5">
            <a:extLst>
              <a:ext uri="{FF2B5EF4-FFF2-40B4-BE49-F238E27FC236}">
                <a16:creationId xmlns:a16="http://schemas.microsoft.com/office/drawing/2014/main" id="{E4644340-E33B-47DA-ADA9-968382EA4E90}"/>
              </a:ext>
            </a:extLst>
          </p:cNvPr>
          <p:cNvCxnSpPr/>
          <p:nvPr/>
        </p:nvCxnSpPr>
        <p:spPr>
          <a:xfrm>
            <a:off x="571500" y="3654345"/>
            <a:ext cx="105965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21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0FEE-6D27-4A6B-AF23-F0C4E2FF4A48}"/>
              </a:ext>
            </a:extLst>
          </p:cNvPr>
          <p:cNvPicPr>
            <a:picLocks noChangeAspect="1"/>
          </p:cNvPicPr>
          <p:nvPr/>
        </p:nvPicPr>
        <p:blipFill rotWithShape="1">
          <a:blip r:embed="rId2"/>
          <a:srcRect t="16547" b="21860"/>
          <a:stretch/>
        </p:blipFill>
        <p:spPr>
          <a:xfrm>
            <a:off x="20" y="10"/>
            <a:ext cx="12191980" cy="4242806"/>
          </a:xfrm>
          <a:prstGeom prst="rect">
            <a:avLst/>
          </a:prstGeom>
        </p:spPr>
      </p:pic>
      <p:sp>
        <p:nvSpPr>
          <p:cNvPr id="2" name="Title 1">
            <a:extLst>
              <a:ext uri="{FF2B5EF4-FFF2-40B4-BE49-F238E27FC236}">
                <a16:creationId xmlns:a16="http://schemas.microsoft.com/office/drawing/2014/main" id="{9C997C06-F987-40B5-B7BE-EEE59CF13587}"/>
              </a:ext>
            </a:extLst>
          </p:cNvPr>
          <p:cNvSpPr>
            <a:spLocks noGrp="1"/>
          </p:cNvSpPr>
          <p:nvPr>
            <p:ph type="title"/>
          </p:nvPr>
        </p:nvSpPr>
        <p:spPr>
          <a:xfrm>
            <a:off x="1600200" y="3419936"/>
            <a:ext cx="8991600" cy="1645759"/>
          </a:xfrm>
        </p:spPr>
        <p:txBody>
          <a:bodyPr vert="horz" lIns="274320" tIns="182880" rIns="274320" bIns="182880" rtlCol="0" anchor="ctr" anchorCtr="1">
            <a:normAutofit fontScale="90000"/>
          </a:bodyPr>
          <a:lstStyle/>
          <a:p>
            <a:r>
              <a:rPr lang="en-US"/>
              <a:t>Introduction </a:t>
            </a:r>
            <a:br>
              <a:rPr lang="en-US"/>
            </a:br>
            <a:r>
              <a:rPr lang="en-US" sz="2900"/>
              <a:t>(Objective, Dataset, Recap Computer Vision)</a:t>
            </a:r>
          </a:p>
        </p:txBody>
      </p:sp>
    </p:spTree>
    <p:extLst>
      <p:ext uri="{BB962C8B-B14F-4D97-AF65-F5344CB8AC3E}">
        <p14:creationId xmlns:p14="http://schemas.microsoft.com/office/powerpoint/2010/main" val="152440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AE24C4-21DF-D448-B610-79D24610E485}"/>
              </a:ext>
            </a:extLst>
          </p:cNvPr>
          <p:cNvSpPr>
            <a:spLocks noGrp="1"/>
          </p:cNvSpPr>
          <p:nvPr>
            <p:ph idx="1"/>
          </p:nvPr>
        </p:nvSpPr>
        <p:spPr>
          <a:xfrm>
            <a:off x="2231136" y="1395739"/>
            <a:ext cx="7729728" cy="2714580"/>
          </a:xfrm>
          <a:ln w="12700">
            <a:solidFill>
              <a:schemeClr val="tx1"/>
            </a:solidFill>
          </a:ln>
        </p:spPr>
        <p:txBody>
          <a:bodyPr>
            <a:normAutofit/>
          </a:bodyPr>
          <a:lstStyle/>
          <a:p>
            <a:pPr marL="0" indent="0" algn="ctr">
              <a:buNone/>
            </a:pPr>
            <a:endParaRPr lang="en-US" i="1"/>
          </a:p>
          <a:p>
            <a:pPr marL="0" indent="0" algn="ctr">
              <a:buNone/>
            </a:pPr>
            <a:r>
              <a:rPr lang="en-US" b="1" i="1"/>
              <a:t>“Locate ships in images, and put an aligned bounding box segment.”</a:t>
            </a:r>
          </a:p>
          <a:p>
            <a:endParaRPr lang="en-US"/>
          </a:p>
          <a:p>
            <a:pPr marL="0" indent="0">
              <a:buNone/>
            </a:pPr>
            <a:r>
              <a:rPr lang="en-US"/>
              <a:t>Notes:</a:t>
            </a:r>
          </a:p>
          <a:p>
            <a:pPr lvl="1">
              <a:buFont typeface="Wingdings" panose="05000000000000000000" pitchFamily="2" charset="2"/>
              <a:buChar char="§"/>
            </a:pPr>
            <a:r>
              <a:rPr lang="en-US"/>
              <a:t>Images may contain no ships, single ship or many ships</a:t>
            </a:r>
          </a:p>
          <a:p>
            <a:pPr lvl="1">
              <a:buFont typeface="Wingdings" panose="05000000000000000000" pitchFamily="2" charset="2"/>
              <a:buChar char="§"/>
            </a:pPr>
            <a:r>
              <a:rPr lang="en-US"/>
              <a:t>Ships can be located in open sea, at docks, marinas, etc.</a:t>
            </a:r>
          </a:p>
          <a:p>
            <a:pPr lvl="1">
              <a:buFont typeface="Wingdings" panose="05000000000000000000" pitchFamily="2" charset="2"/>
              <a:buChar char="§"/>
            </a:pPr>
            <a:endParaRPr lang="en-US"/>
          </a:p>
          <a:p>
            <a:pPr lvl="1">
              <a:buFont typeface="Wingdings" panose="05000000000000000000" pitchFamily="2" charset="2"/>
              <a:buChar char="§"/>
            </a:pPr>
            <a:endParaRPr lang="en-US"/>
          </a:p>
          <a:p>
            <a:pPr lvl="1"/>
            <a:endParaRPr lang="en-US"/>
          </a:p>
        </p:txBody>
      </p:sp>
      <p:sp>
        <p:nvSpPr>
          <p:cNvPr id="4" name="Title 1">
            <a:extLst>
              <a:ext uri="{FF2B5EF4-FFF2-40B4-BE49-F238E27FC236}">
                <a16:creationId xmlns:a16="http://schemas.microsoft.com/office/drawing/2014/main" id="{A7351CE2-2032-443E-90D3-8A5E9CA0E47D}"/>
              </a:ext>
            </a:extLst>
          </p:cNvPr>
          <p:cNvSpPr txBox="1">
            <a:spLocks/>
          </p:cNvSpPr>
          <p:nvPr/>
        </p:nvSpPr>
        <p:spPr bwMode="black">
          <a:xfrm>
            <a:off x="2259711" y="212629"/>
            <a:ext cx="7729728" cy="466344"/>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a:t>Objective</a:t>
            </a:r>
          </a:p>
        </p:txBody>
      </p:sp>
    </p:spTree>
    <p:extLst>
      <p:ext uri="{BB962C8B-B14F-4D97-AF65-F5344CB8AC3E}">
        <p14:creationId xmlns:p14="http://schemas.microsoft.com/office/powerpoint/2010/main" val="629353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EA7A-307F-4547-AA5E-07B4642DE3D9}"/>
              </a:ext>
            </a:extLst>
          </p:cNvPr>
          <p:cNvSpPr>
            <a:spLocks noGrp="1"/>
          </p:cNvSpPr>
          <p:nvPr>
            <p:ph type="title"/>
          </p:nvPr>
        </p:nvSpPr>
        <p:spPr>
          <a:xfrm>
            <a:off x="2259711" y="212629"/>
            <a:ext cx="7729728" cy="466344"/>
          </a:xfrm>
        </p:spPr>
        <p:txBody>
          <a:bodyPr>
            <a:normAutofit fontScale="90000"/>
          </a:bodyPr>
          <a:lstStyle/>
          <a:p>
            <a:r>
              <a:rPr lang="en-US"/>
              <a:t>Dataset</a:t>
            </a:r>
          </a:p>
        </p:txBody>
      </p:sp>
      <p:sp>
        <p:nvSpPr>
          <p:cNvPr id="3" name="Content Placeholder 2">
            <a:extLst>
              <a:ext uri="{FF2B5EF4-FFF2-40B4-BE49-F238E27FC236}">
                <a16:creationId xmlns:a16="http://schemas.microsoft.com/office/drawing/2014/main" id="{C38C0492-AFE8-1B40-9E47-3CA68564100E}"/>
              </a:ext>
            </a:extLst>
          </p:cNvPr>
          <p:cNvSpPr>
            <a:spLocks noGrp="1"/>
          </p:cNvSpPr>
          <p:nvPr>
            <p:ph sz="half" idx="1"/>
          </p:nvPr>
        </p:nvSpPr>
        <p:spPr>
          <a:xfrm>
            <a:off x="744622" y="942397"/>
            <a:ext cx="4759705" cy="4650476"/>
          </a:xfrm>
        </p:spPr>
        <p:txBody>
          <a:bodyPr vert="horz" lIns="91440" tIns="45720" rIns="91440" bIns="45720" rtlCol="0" anchor="t">
            <a:normAutofit lnSpcReduction="10000"/>
          </a:bodyPr>
          <a:lstStyle/>
          <a:p>
            <a:pPr marL="0" indent="0">
              <a:buNone/>
            </a:pPr>
            <a:r>
              <a:rPr lang="en-US" b="1"/>
              <a:t>Training &amp; Test Sets:</a:t>
            </a:r>
          </a:p>
          <a:p>
            <a:pPr marL="0" indent="0">
              <a:buNone/>
            </a:pPr>
            <a:endParaRPr lang="en-US" b="1"/>
          </a:p>
          <a:p>
            <a:pPr>
              <a:buFont typeface="Wingdings" panose="05000000000000000000" pitchFamily="2" charset="2"/>
              <a:buChar char="§"/>
            </a:pPr>
            <a:r>
              <a:rPr lang="en-US" i="1"/>
              <a:t>train.zip:</a:t>
            </a:r>
          </a:p>
          <a:p>
            <a:pPr lvl="1">
              <a:buFont typeface="Wingdings" panose="05000000000000000000" pitchFamily="2" charset="2"/>
              <a:buChar char="§"/>
            </a:pPr>
            <a:r>
              <a:rPr lang="en-US"/>
              <a:t>192,556 images </a:t>
            </a:r>
          </a:p>
          <a:p>
            <a:pPr lvl="1">
              <a:buFont typeface="Wingdings" panose="05000000000000000000" pitchFamily="2" charset="2"/>
              <a:buChar char="§"/>
            </a:pPr>
            <a:r>
              <a:rPr lang="en-US"/>
              <a:t>26.4GB</a:t>
            </a:r>
          </a:p>
          <a:p>
            <a:pPr>
              <a:buFont typeface="Wingdings" panose="05000000000000000000" pitchFamily="2" charset="2"/>
              <a:buChar char="§"/>
            </a:pPr>
            <a:r>
              <a:rPr lang="en-US" i="1">
                <a:ea typeface="+mn-lt"/>
                <a:cs typeface="+mn-lt"/>
              </a:rPr>
              <a:t>test.zip</a:t>
            </a:r>
            <a:endParaRPr lang="en-US" i="1"/>
          </a:p>
          <a:p>
            <a:pPr lvl="1">
              <a:buFont typeface="Wingdings" panose="05000000000000000000" pitchFamily="2" charset="2"/>
              <a:buChar char="§"/>
            </a:pPr>
            <a:r>
              <a:rPr lang="en-US">
                <a:ea typeface="+mn-lt"/>
                <a:cs typeface="+mn-lt"/>
              </a:rPr>
              <a:t>15,606 images</a:t>
            </a:r>
          </a:p>
          <a:p>
            <a:pPr lvl="1">
              <a:buFont typeface="Wingdings" panose="05000000000000000000" pitchFamily="2" charset="2"/>
              <a:buChar char="§"/>
            </a:pPr>
            <a:r>
              <a:rPr lang="en-US">
                <a:ea typeface="+mn-lt"/>
                <a:cs typeface="+mn-lt"/>
              </a:rPr>
              <a:t>2.2 GB</a:t>
            </a:r>
            <a:endParaRPr lang="en-US"/>
          </a:p>
          <a:p>
            <a:pPr>
              <a:buFont typeface="Wingdings" panose="05000000000000000000" pitchFamily="2" charset="2"/>
              <a:buChar char="§"/>
            </a:pPr>
            <a:r>
              <a:rPr lang="en-US" i="1">
                <a:ea typeface="+mn-lt"/>
                <a:cs typeface="+mn-lt"/>
              </a:rPr>
              <a:t>train_ship_segmentations.csv:</a:t>
            </a:r>
          </a:p>
          <a:p>
            <a:pPr lvl="1">
              <a:buFont typeface="Wingdings" panose="05000000000000000000" pitchFamily="2" charset="2"/>
              <a:buChar char="§"/>
            </a:pPr>
            <a:r>
              <a:rPr lang="en-US">
                <a:ea typeface="+mn-lt"/>
                <a:cs typeface="+mn-lt"/>
              </a:rPr>
              <a:t>Provides the ground truth for the training images </a:t>
            </a:r>
            <a:endParaRPr lang="en-US"/>
          </a:p>
          <a:p>
            <a:pPr lvl="1">
              <a:buFont typeface="Wingdings" panose="05000000000000000000" pitchFamily="2" charset="2"/>
              <a:buChar char="§"/>
            </a:pPr>
            <a:r>
              <a:rPr lang="en-US"/>
              <a:t>Masks are in</a:t>
            </a:r>
            <a:r>
              <a:rPr lang="en-US">
                <a:ea typeface="+mn-lt"/>
                <a:cs typeface="+mn-lt"/>
              </a:rPr>
              <a:t> run-length encoding format (e.g. '1 3' implies starting at pixel 1 and running a total of 3 pixels (1,2,3))</a:t>
            </a:r>
            <a:endParaRPr lang="en-US"/>
          </a:p>
          <a:p>
            <a:pPr lvl="2"/>
            <a:endParaRPr lang="en-US"/>
          </a:p>
          <a:p>
            <a:pPr marL="0" indent="0">
              <a:buNone/>
            </a:pPr>
            <a:endParaRPr lang="en-US"/>
          </a:p>
          <a:p>
            <a:endParaRPr lang="en-US"/>
          </a:p>
        </p:txBody>
      </p:sp>
      <p:sp>
        <p:nvSpPr>
          <p:cNvPr id="4" name="Content Placeholder 3">
            <a:extLst>
              <a:ext uri="{FF2B5EF4-FFF2-40B4-BE49-F238E27FC236}">
                <a16:creationId xmlns:a16="http://schemas.microsoft.com/office/drawing/2014/main" id="{ABFBE51F-79DE-D041-A61F-83A9151D025B}"/>
              </a:ext>
            </a:extLst>
          </p:cNvPr>
          <p:cNvSpPr>
            <a:spLocks noGrp="1"/>
          </p:cNvSpPr>
          <p:nvPr>
            <p:ph sz="half" idx="2"/>
          </p:nvPr>
        </p:nvSpPr>
        <p:spPr>
          <a:xfrm>
            <a:off x="6281018" y="942397"/>
            <a:ext cx="5166360" cy="5408955"/>
          </a:xfrm>
        </p:spPr>
        <p:txBody>
          <a:bodyPr vert="horz" lIns="91440" tIns="45720" rIns="91440" bIns="45720" rtlCol="0" anchor="t">
            <a:normAutofit lnSpcReduction="10000"/>
          </a:bodyPr>
          <a:lstStyle/>
          <a:p>
            <a:pPr marL="0" indent="0">
              <a:buNone/>
            </a:pPr>
            <a:r>
              <a:rPr lang="en-US" b="1"/>
              <a:t>Evaluation Metric:</a:t>
            </a:r>
          </a:p>
          <a:p>
            <a:pPr marL="0" indent="0">
              <a:buNone/>
            </a:pPr>
            <a:endParaRPr lang="en-US" b="1"/>
          </a:p>
          <a:p>
            <a:pPr>
              <a:buFont typeface="Wingdings" panose="05000000000000000000" pitchFamily="2" charset="2"/>
              <a:buChar char="§"/>
            </a:pPr>
            <a:r>
              <a:rPr lang="en-US"/>
              <a:t>F2 Score at different intersection over union (</a:t>
            </a:r>
            <a:r>
              <a:rPr lang="en-US" err="1"/>
              <a:t>IoU</a:t>
            </a:r>
            <a:r>
              <a:rPr lang="en-US"/>
              <a:t>) thresholds</a:t>
            </a:r>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endParaRPr lang="en-US"/>
          </a:p>
          <a:p>
            <a:pPr>
              <a:buFont typeface="Wingdings" panose="05000000000000000000" pitchFamily="2" charset="2"/>
              <a:buChar char="§"/>
            </a:pPr>
            <a:r>
              <a:rPr lang="en-US"/>
              <a:t>F2 Score is the weighted average of precision and recall</a:t>
            </a:r>
          </a:p>
          <a:p>
            <a:pPr>
              <a:buFont typeface="Wingdings" panose="05000000000000000000" pitchFamily="2" charset="2"/>
              <a:buChar char="§"/>
            </a:pPr>
            <a:r>
              <a:rPr lang="en-US"/>
              <a:t>Weights recall higher than precision</a:t>
            </a:r>
          </a:p>
        </p:txBody>
      </p:sp>
      <p:pic>
        <p:nvPicPr>
          <p:cNvPr id="6" name="Picture 5">
            <a:extLst>
              <a:ext uri="{FF2B5EF4-FFF2-40B4-BE49-F238E27FC236}">
                <a16:creationId xmlns:a16="http://schemas.microsoft.com/office/drawing/2014/main" id="{1D93C469-5B28-A04D-AC8C-EC4074E9B6CA}"/>
              </a:ext>
            </a:extLst>
          </p:cNvPr>
          <p:cNvPicPr>
            <a:picLocks noChangeAspect="1"/>
          </p:cNvPicPr>
          <p:nvPr/>
        </p:nvPicPr>
        <p:blipFill>
          <a:blip r:embed="rId3"/>
          <a:stretch>
            <a:fillRect/>
          </a:stretch>
        </p:blipFill>
        <p:spPr>
          <a:xfrm>
            <a:off x="6281018" y="2518415"/>
            <a:ext cx="2341233" cy="1821169"/>
          </a:xfrm>
          <a:prstGeom prst="rect">
            <a:avLst/>
          </a:prstGeom>
        </p:spPr>
      </p:pic>
      <p:pic>
        <p:nvPicPr>
          <p:cNvPr id="7" name="Picture 6">
            <a:extLst>
              <a:ext uri="{FF2B5EF4-FFF2-40B4-BE49-F238E27FC236}">
                <a16:creationId xmlns:a16="http://schemas.microsoft.com/office/drawing/2014/main" id="{67E07637-C948-3D43-A685-1DE0F3381C85}"/>
              </a:ext>
            </a:extLst>
          </p:cNvPr>
          <p:cNvPicPr>
            <a:picLocks noChangeAspect="1"/>
          </p:cNvPicPr>
          <p:nvPr/>
        </p:nvPicPr>
        <p:blipFill>
          <a:blip r:embed="rId4"/>
          <a:stretch>
            <a:fillRect/>
          </a:stretch>
        </p:blipFill>
        <p:spPr>
          <a:xfrm>
            <a:off x="744622" y="5332685"/>
            <a:ext cx="4181093" cy="1315048"/>
          </a:xfrm>
          <a:prstGeom prst="rect">
            <a:avLst/>
          </a:prstGeom>
        </p:spPr>
      </p:pic>
      <p:pic>
        <p:nvPicPr>
          <p:cNvPr id="5" name="Picture 7" descr="A close up of a logo&#10;&#10;Description generated with very high confidence">
            <a:extLst>
              <a:ext uri="{FF2B5EF4-FFF2-40B4-BE49-F238E27FC236}">
                <a16:creationId xmlns:a16="http://schemas.microsoft.com/office/drawing/2014/main" id="{97FE4045-95CC-4EE9-BC0A-E897F65854AA}"/>
              </a:ext>
            </a:extLst>
          </p:cNvPr>
          <p:cNvPicPr>
            <a:picLocks noChangeAspect="1"/>
          </p:cNvPicPr>
          <p:nvPr/>
        </p:nvPicPr>
        <p:blipFill>
          <a:blip r:embed="rId5"/>
          <a:stretch>
            <a:fillRect/>
          </a:stretch>
        </p:blipFill>
        <p:spPr>
          <a:xfrm>
            <a:off x="8745141" y="3084743"/>
            <a:ext cx="2743200" cy="562131"/>
          </a:xfrm>
          <a:prstGeom prst="rect">
            <a:avLst/>
          </a:prstGeom>
        </p:spPr>
      </p:pic>
      <p:cxnSp>
        <p:nvCxnSpPr>
          <p:cNvPr id="11" name="Straight Connector 10">
            <a:extLst>
              <a:ext uri="{FF2B5EF4-FFF2-40B4-BE49-F238E27FC236}">
                <a16:creationId xmlns:a16="http://schemas.microsoft.com/office/drawing/2014/main" id="{A9CB1F00-AB6C-4F2F-AE7E-788196D9AD69}"/>
              </a:ext>
            </a:extLst>
          </p:cNvPr>
          <p:cNvCxnSpPr/>
          <p:nvPr/>
        </p:nvCxnSpPr>
        <p:spPr>
          <a:xfrm>
            <a:off x="5892672" y="948718"/>
            <a:ext cx="0" cy="563181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746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29883-2E5A-8C46-AEDD-9B602FBA93CD}"/>
              </a:ext>
            </a:extLst>
          </p:cNvPr>
          <p:cNvSpPr>
            <a:spLocks noGrp="1"/>
          </p:cNvSpPr>
          <p:nvPr>
            <p:ph type="title"/>
          </p:nvPr>
        </p:nvSpPr>
        <p:spPr>
          <a:xfrm>
            <a:off x="2231136" y="212629"/>
            <a:ext cx="7729728" cy="466344"/>
          </a:xfrm>
        </p:spPr>
        <p:txBody>
          <a:bodyPr>
            <a:normAutofit fontScale="90000"/>
          </a:bodyPr>
          <a:lstStyle/>
          <a:p>
            <a:r>
              <a:rPr lang="en-US"/>
              <a:t>Recap: Computer Vision</a:t>
            </a:r>
          </a:p>
        </p:txBody>
      </p:sp>
      <p:pic>
        <p:nvPicPr>
          <p:cNvPr id="4" name="Picture 4" descr="A screenshot of a newspaper&#10;&#10;Description generated with very high confidence">
            <a:extLst>
              <a:ext uri="{FF2B5EF4-FFF2-40B4-BE49-F238E27FC236}">
                <a16:creationId xmlns:a16="http://schemas.microsoft.com/office/drawing/2014/main" id="{B874089C-D33B-44B1-8417-D7880259E49F}"/>
              </a:ext>
            </a:extLst>
          </p:cNvPr>
          <p:cNvPicPr>
            <a:picLocks noGrp="1" noChangeAspect="1"/>
          </p:cNvPicPr>
          <p:nvPr>
            <p:ph idx="1"/>
          </p:nvPr>
        </p:nvPicPr>
        <p:blipFill>
          <a:blip r:embed="rId2"/>
          <a:stretch>
            <a:fillRect/>
          </a:stretch>
        </p:blipFill>
        <p:spPr>
          <a:xfrm>
            <a:off x="1547100" y="1071540"/>
            <a:ext cx="9730255" cy="3535306"/>
          </a:xfrm>
        </p:spPr>
      </p:pic>
      <p:sp>
        <p:nvSpPr>
          <p:cNvPr id="6" name="Rectangle 5">
            <a:extLst>
              <a:ext uri="{FF2B5EF4-FFF2-40B4-BE49-F238E27FC236}">
                <a16:creationId xmlns:a16="http://schemas.microsoft.com/office/drawing/2014/main" id="{59B2FAC2-3A5C-4013-A321-21A6264CA14F}"/>
              </a:ext>
            </a:extLst>
          </p:cNvPr>
          <p:cNvSpPr/>
          <p:nvPr/>
        </p:nvSpPr>
        <p:spPr>
          <a:xfrm>
            <a:off x="1494343" y="987872"/>
            <a:ext cx="3272284" cy="37179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8D5DFF-E789-4ED3-A540-0FD874840548}"/>
              </a:ext>
            </a:extLst>
          </p:cNvPr>
          <p:cNvSpPr txBox="1"/>
          <p:nvPr/>
        </p:nvSpPr>
        <p:spPr>
          <a:xfrm>
            <a:off x="776916" y="5377671"/>
            <a:ext cx="1090953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
            </a:pPr>
            <a:r>
              <a:rPr lang="en-US"/>
              <a:t>Our modeling &amp; analysis will be limited to Image Classification</a:t>
            </a:r>
          </a:p>
          <a:p>
            <a:pPr marL="285750" indent="-285750">
              <a:buFont typeface="Wingdings" panose="05000000000000000000" pitchFamily="2" charset="2"/>
              <a:buChar char="§"/>
            </a:pPr>
            <a:r>
              <a:rPr lang="en-US"/>
              <a:t>We will also explain the modeling techniques involved in Semantic Segmentation (since it is the objective of the Kaggle Competition)</a:t>
            </a:r>
          </a:p>
        </p:txBody>
      </p:sp>
      <p:cxnSp>
        <p:nvCxnSpPr>
          <p:cNvPr id="8" name="Straight Arrow Connector 7">
            <a:extLst>
              <a:ext uri="{FF2B5EF4-FFF2-40B4-BE49-F238E27FC236}">
                <a16:creationId xmlns:a16="http://schemas.microsoft.com/office/drawing/2014/main" id="{4C23AAD9-177D-44C4-AC03-D6B56D198255}"/>
              </a:ext>
            </a:extLst>
          </p:cNvPr>
          <p:cNvCxnSpPr/>
          <p:nvPr/>
        </p:nvCxnSpPr>
        <p:spPr>
          <a:xfrm flipV="1">
            <a:off x="1092883" y="4718853"/>
            <a:ext cx="425883" cy="6537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981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620FEE-6D27-4A6B-AF23-F0C4E2FF4A48}"/>
              </a:ext>
            </a:extLst>
          </p:cNvPr>
          <p:cNvPicPr>
            <a:picLocks noChangeAspect="1"/>
          </p:cNvPicPr>
          <p:nvPr/>
        </p:nvPicPr>
        <p:blipFill rotWithShape="1">
          <a:blip r:embed="rId2"/>
          <a:srcRect t="16547" b="21860"/>
          <a:stretch/>
        </p:blipFill>
        <p:spPr>
          <a:xfrm>
            <a:off x="20" y="10"/>
            <a:ext cx="12191980" cy="4242806"/>
          </a:xfrm>
          <a:prstGeom prst="rect">
            <a:avLst/>
          </a:prstGeom>
        </p:spPr>
      </p:pic>
      <p:sp>
        <p:nvSpPr>
          <p:cNvPr id="2" name="Title 1">
            <a:extLst>
              <a:ext uri="{FF2B5EF4-FFF2-40B4-BE49-F238E27FC236}">
                <a16:creationId xmlns:a16="http://schemas.microsoft.com/office/drawing/2014/main" id="{9C997C06-F987-40B5-B7BE-EEE59CF13587}"/>
              </a:ext>
            </a:extLst>
          </p:cNvPr>
          <p:cNvSpPr>
            <a:spLocks noGrp="1"/>
          </p:cNvSpPr>
          <p:nvPr>
            <p:ph type="title"/>
          </p:nvPr>
        </p:nvSpPr>
        <p:spPr>
          <a:xfrm>
            <a:off x="1600200" y="3419936"/>
            <a:ext cx="8991600" cy="1645759"/>
          </a:xfrm>
        </p:spPr>
        <p:txBody>
          <a:bodyPr vert="horz" lIns="274320" tIns="182880" rIns="274320" bIns="182880" rtlCol="0" anchor="ctr" anchorCtr="1">
            <a:normAutofit/>
          </a:bodyPr>
          <a:lstStyle/>
          <a:p>
            <a:r>
              <a:rPr lang="en-US" sz="2900"/>
              <a:t>Exploratory Data analysis</a:t>
            </a:r>
          </a:p>
        </p:txBody>
      </p:sp>
    </p:spTree>
    <p:extLst>
      <p:ext uri="{BB962C8B-B14F-4D97-AF65-F5344CB8AC3E}">
        <p14:creationId xmlns:p14="http://schemas.microsoft.com/office/powerpoint/2010/main" val="1113189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AD71F1E-E8D2-4EB8-BC00-02ECD5FF0EDA}"/>
              </a:ext>
            </a:extLst>
          </p:cNvPr>
          <p:cNvGrpSpPr/>
          <p:nvPr/>
        </p:nvGrpSpPr>
        <p:grpSpPr>
          <a:xfrm>
            <a:off x="964325" y="931425"/>
            <a:ext cx="4463804" cy="5610419"/>
            <a:chOff x="964325" y="931425"/>
            <a:chExt cx="4463804" cy="5610419"/>
          </a:xfrm>
        </p:grpSpPr>
        <p:pic>
          <p:nvPicPr>
            <p:cNvPr id="7" name="Picture 7" descr="A picture containing food&#10;&#10;Description generated with very high confidence">
              <a:extLst>
                <a:ext uri="{FF2B5EF4-FFF2-40B4-BE49-F238E27FC236}">
                  <a16:creationId xmlns:a16="http://schemas.microsoft.com/office/drawing/2014/main" id="{F8EAAEB0-BC8A-45D7-A25B-B33C3C4D91FA}"/>
                </a:ext>
              </a:extLst>
            </p:cNvPr>
            <p:cNvPicPr>
              <a:picLocks noChangeAspect="1"/>
            </p:cNvPicPr>
            <p:nvPr/>
          </p:nvPicPr>
          <p:blipFill>
            <a:blip r:embed="rId3"/>
            <a:stretch>
              <a:fillRect/>
            </a:stretch>
          </p:blipFill>
          <p:spPr>
            <a:xfrm>
              <a:off x="964325" y="4255844"/>
              <a:ext cx="4408311" cy="2286000"/>
            </a:xfrm>
            <a:prstGeom prst="rect">
              <a:avLst/>
            </a:prstGeom>
          </p:spPr>
        </p:pic>
        <p:sp>
          <p:nvSpPr>
            <p:cNvPr id="12" name="TextBox 11">
              <a:extLst>
                <a:ext uri="{FF2B5EF4-FFF2-40B4-BE49-F238E27FC236}">
                  <a16:creationId xmlns:a16="http://schemas.microsoft.com/office/drawing/2014/main" id="{77EEF572-1890-4F59-981F-58AF52D996C2}"/>
                </a:ext>
              </a:extLst>
            </p:cNvPr>
            <p:cNvSpPr txBox="1"/>
            <p:nvPr/>
          </p:nvSpPr>
          <p:spPr>
            <a:xfrm>
              <a:off x="964325" y="931425"/>
              <a:ext cx="4463804" cy="3824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Images with </a:t>
              </a:r>
              <a:r>
                <a:rPr lang="en-US" b="1" u="sng">
                  <a:latin typeface="Atlas Grotesk"/>
                </a:rPr>
                <a:t>no ships</a:t>
              </a:r>
              <a:r>
                <a:rPr lang="en-US" b="1">
                  <a:latin typeface="Atlas Grotesk"/>
                </a:rPr>
                <a:t> along with their masks:</a:t>
              </a:r>
              <a:endParaRPr lang="en-US" b="1"/>
            </a:p>
          </p:txBody>
        </p:sp>
        <p:pic>
          <p:nvPicPr>
            <p:cNvPr id="14" name="Picture 14" descr="A screenshot of a cell phone&#10;&#10;Description generated with high confidence">
              <a:extLst>
                <a:ext uri="{FF2B5EF4-FFF2-40B4-BE49-F238E27FC236}">
                  <a16:creationId xmlns:a16="http://schemas.microsoft.com/office/drawing/2014/main" id="{32BED9BF-1517-480E-AA46-556635EA89C5}"/>
                </a:ext>
              </a:extLst>
            </p:cNvPr>
            <p:cNvPicPr>
              <a:picLocks noChangeAspect="1"/>
            </p:cNvPicPr>
            <p:nvPr/>
          </p:nvPicPr>
          <p:blipFill>
            <a:blip r:embed="rId4"/>
            <a:stretch>
              <a:fillRect/>
            </a:stretch>
          </p:blipFill>
          <p:spPr>
            <a:xfrm>
              <a:off x="1596723" y="1413269"/>
              <a:ext cx="2758034" cy="2743200"/>
            </a:xfrm>
            <a:prstGeom prst="rect">
              <a:avLst/>
            </a:prstGeom>
          </p:spPr>
        </p:pic>
      </p:grpSp>
      <p:grpSp>
        <p:nvGrpSpPr>
          <p:cNvPr id="10" name="Group 9">
            <a:extLst>
              <a:ext uri="{FF2B5EF4-FFF2-40B4-BE49-F238E27FC236}">
                <a16:creationId xmlns:a16="http://schemas.microsoft.com/office/drawing/2014/main" id="{A4A84B9A-7BF1-45BF-82E4-4F05E6387924}"/>
              </a:ext>
            </a:extLst>
          </p:cNvPr>
          <p:cNvGrpSpPr/>
          <p:nvPr/>
        </p:nvGrpSpPr>
        <p:grpSpPr>
          <a:xfrm>
            <a:off x="6814805" y="931425"/>
            <a:ext cx="4462272" cy="5610419"/>
            <a:chOff x="6814805" y="931425"/>
            <a:chExt cx="4462272" cy="5610419"/>
          </a:xfrm>
        </p:grpSpPr>
        <p:pic>
          <p:nvPicPr>
            <p:cNvPr id="5" name="Picture 5" descr="A picture containing photo, different, black&#10;&#10;Description generated with very high confidence">
              <a:extLst>
                <a:ext uri="{FF2B5EF4-FFF2-40B4-BE49-F238E27FC236}">
                  <a16:creationId xmlns:a16="http://schemas.microsoft.com/office/drawing/2014/main" id="{BEBE749A-B4F0-4795-9B51-2462B4EE3E49}"/>
                </a:ext>
              </a:extLst>
            </p:cNvPr>
            <p:cNvPicPr>
              <a:picLocks noChangeAspect="1"/>
            </p:cNvPicPr>
            <p:nvPr/>
          </p:nvPicPr>
          <p:blipFill>
            <a:blip r:embed="rId5"/>
            <a:stretch>
              <a:fillRect/>
            </a:stretch>
          </p:blipFill>
          <p:spPr>
            <a:xfrm>
              <a:off x="6814806" y="4255844"/>
              <a:ext cx="4412869" cy="2286000"/>
            </a:xfrm>
            <a:prstGeom prst="rect">
              <a:avLst/>
            </a:prstGeom>
          </p:spPr>
        </p:pic>
        <p:sp>
          <p:nvSpPr>
            <p:cNvPr id="13" name="TextBox 12">
              <a:extLst>
                <a:ext uri="{FF2B5EF4-FFF2-40B4-BE49-F238E27FC236}">
                  <a16:creationId xmlns:a16="http://schemas.microsoft.com/office/drawing/2014/main" id="{3258527D-E594-42AE-AE0D-08BC060D86C4}"/>
                </a:ext>
              </a:extLst>
            </p:cNvPr>
            <p:cNvSpPr txBox="1"/>
            <p:nvPr/>
          </p:nvSpPr>
          <p:spPr>
            <a:xfrm>
              <a:off x="6814805" y="931425"/>
              <a:ext cx="4462272" cy="3824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Images with </a:t>
              </a:r>
              <a:r>
                <a:rPr lang="en-US" b="1" u="sng">
                  <a:latin typeface="Atlas Grotesk"/>
                </a:rPr>
                <a:t>ships</a:t>
              </a:r>
              <a:r>
                <a:rPr lang="en-US" b="1">
                  <a:latin typeface="Atlas Grotesk"/>
                </a:rPr>
                <a:t> along with their masks:</a:t>
              </a:r>
              <a:endParaRPr lang="en-US" b="1"/>
            </a:p>
          </p:txBody>
        </p:sp>
        <p:pic>
          <p:nvPicPr>
            <p:cNvPr id="16" name="Picture 16" descr="A screenshot of a cell phone&#10;&#10;Description generated with very high confidence">
              <a:extLst>
                <a:ext uri="{FF2B5EF4-FFF2-40B4-BE49-F238E27FC236}">
                  <a16:creationId xmlns:a16="http://schemas.microsoft.com/office/drawing/2014/main" id="{60897350-2F71-4A3E-96CB-61D031FBDC8C}"/>
                </a:ext>
              </a:extLst>
            </p:cNvPr>
            <p:cNvPicPr>
              <a:picLocks noChangeAspect="1"/>
            </p:cNvPicPr>
            <p:nvPr/>
          </p:nvPicPr>
          <p:blipFill>
            <a:blip r:embed="rId6"/>
            <a:stretch>
              <a:fillRect/>
            </a:stretch>
          </p:blipFill>
          <p:spPr>
            <a:xfrm>
              <a:off x="7642125" y="1413269"/>
              <a:ext cx="2758229" cy="2743200"/>
            </a:xfrm>
            <a:prstGeom prst="rect">
              <a:avLst/>
            </a:prstGeom>
          </p:spPr>
        </p:pic>
      </p:grpSp>
      <p:cxnSp>
        <p:nvCxnSpPr>
          <p:cNvPr id="15" name="Straight Connector 14">
            <a:extLst>
              <a:ext uri="{FF2B5EF4-FFF2-40B4-BE49-F238E27FC236}">
                <a16:creationId xmlns:a16="http://schemas.microsoft.com/office/drawing/2014/main" id="{11F8368C-EA68-4B15-9ED0-5BBD3E57A92D}"/>
              </a:ext>
            </a:extLst>
          </p:cNvPr>
          <p:cNvCxnSpPr/>
          <p:nvPr/>
        </p:nvCxnSpPr>
        <p:spPr>
          <a:xfrm>
            <a:off x="6121467" y="948718"/>
            <a:ext cx="0" cy="563181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BE44B119-C3D7-4DAE-BA4D-DFA63400FF13}"/>
              </a:ext>
            </a:extLst>
          </p:cNvPr>
          <p:cNvSpPr txBox="1">
            <a:spLocks/>
          </p:cNvSpPr>
          <p:nvPr/>
        </p:nvSpPr>
        <p:spPr bwMode="black">
          <a:xfrm>
            <a:off x="2216759" y="212629"/>
            <a:ext cx="7729728" cy="466344"/>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a:t>EDA</a:t>
            </a:r>
          </a:p>
        </p:txBody>
      </p:sp>
    </p:spTree>
    <p:extLst>
      <p:ext uri="{BB962C8B-B14F-4D97-AF65-F5344CB8AC3E}">
        <p14:creationId xmlns:p14="http://schemas.microsoft.com/office/powerpoint/2010/main" val="1253258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AFF929-B326-4836-A33B-A53A9EFCB477}"/>
              </a:ext>
            </a:extLst>
          </p:cNvPr>
          <p:cNvGrpSpPr/>
          <p:nvPr/>
        </p:nvGrpSpPr>
        <p:grpSpPr>
          <a:xfrm>
            <a:off x="7326987" y="1256216"/>
            <a:ext cx="3703582" cy="4801314"/>
            <a:chOff x="7326987" y="1256216"/>
            <a:chExt cx="3703582" cy="4801314"/>
          </a:xfrm>
        </p:grpSpPr>
        <p:sp>
          <p:nvSpPr>
            <p:cNvPr id="15" name="TextBox 14">
              <a:extLst>
                <a:ext uri="{FF2B5EF4-FFF2-40B4-BE49-F238E27FC236}">
                  <a16:creationId xmlns:a16="http://schemas.microsoft.com/office/drawing/2014/main" id="{0E6E24A5-ABBE-4537-91B3-CFC0CF6D3F8F}"/>
                </a:ext>
              </a:extLst>
            </p:cNvPr>
            <p:cNvSpPr txBox="1"/>
            <p:nvPr/>
          </p:nvSpPr>
          <p:spPr>
            <a:xfrm>
              <a:off x="7326987" y="1256216"/>
              <a:ext cx="3703320"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Distribution of # of ships per image:</a:t>
              </a: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pPr marL="285750" indent="-285750">
                <a:buFont typeface="Wingdings" panose="05000000000000000000" pitchFamily="2" charset="2"/>
                <a:buChar char="§"/>
              </a:pPr>
              <a:r>
                <a:rPr lang="en-US">
                  <a:latin typeface="Atlas Grotesk"/>
                </a:rPr>
                <a:t>Most images that have a ship in it have between 1-4 ships</a:t>
              </a:r>
            </a:p>
            <a:p>
              <a:pPr marL="285750" indent="-285750">
                <a:buFont typeface="Wingdings" panose="05000000000000000000" pitchFamily="2" charset="2"/>
                <a:buChar char="§"/>
              </a:pPr>
              <a:r>
                <a:rPr lang="en-US">
                  <a:latin typeface="Atlas Grotesk"/>
                </a:rPr>
                <a:t>Some extreme images with 10 or more ships</a:t>
              </a:r>
            </a:p>
          </p:txBody>
        </p:sp>
        <p:pic>
          <p:nvPicPr>
            <p:cNvPr id="4" name="Picture 3">
              <a:extLst>
                <a:ext uri="{FF2B5EF4-FFF2-40B4-BE49-F238E27FC236}">
                  <a16:creationId xmlns:a16="http://schemas.microsoft.com/office/drawing/2014/main" id="{906C1C4B-6F6D-4D4A-AECB-4EC0F9566D8C}"/>
                </a:ext>
              </a:extLst>
            </p:cNvPr>
            <p:cNvPicPr>
              <a:picLocks noChangeAspect="1"/>
            </p:cNvPicPr>
            <p:nvPr/>
          </p:nvPicPr>
          <p:blipFill>
            <a:blip r:embed="rId3"/>
            <a:stretch>
              <a:fillRect/>
            </a:stretch>
          </p:blipFill>
          <p:spPr>
            <a:xfrm>
              <a:off x="7326987" y="1717978"/>
              <a:ext cx="3703582" cy="3000704"/>
            </a:xfrm>
            <a:prstGeom prst="rect">
              <a:avLst/>
            </a:prstGeom>
          </p:spPr>
        </p:pic>
      </p:grpSp>
      <p:grpSp>
        <p:nvGrpSpPr>
          <p:cNvPr id="6" name="Group 5">
            <a:extLst>
              <a:ext uri="{FF2B5EF4-FFF2-40B4-BE49-F238E27FC236}">
                <a16:creationId xmlns:a16="http://schemas.microsoft.com/office/drawing/2014/main" id="{1C6183B2-F309-45F3-A386-6BC01255B735}"/>
              </a:ext>
            </a:extLst>
          </p:cNvPr>
          <p:cNvGrpSpPr/>
          <p:nvPr/>
        </p:nvGrpSpPr>
        <p:grpSpPr>
          <a:xfrm>
            <a:off x="1161431" y="1256216"/>
            <a:ext cx="4736675" cy="5078313"/>
            <a:chOff x="1161431" y="1256216"/>
            <a:chExt cx="4736675" cy="5078313"/>
          </a:xfrm>
        </p:grpSpPr>
        <p:pic>
          <p:nvPicPr>
            <p:cNvPr id="8" name="Picture 8" descr="A screenshot of a cell phone&#10;&#10;Description generated with very high confidence">
              <a:extLst>
                <a:ext uri="{FF2B5EF4-FFF2-40B4-BE49-F238E27FC236}">
                  <a16:creationId xmlns:a16="http://schemas.microsoft.com/office/drawing/2014/main" id="{ED57BC39-A9BD-427C-874A-A13E121B8E76}"/>
                </a:ext>
              </a:extLst>
            </p:cNvPr>
            <p:cNvPicPr>
              <a:picLocks noChangeAspect="1"/>
            </p:cNvPicPr>
            <p:nvPr/>
          </p:nvPicPr>
          <p:blipFill>
            <a:blip r:embed="rId4"/>
            <a:stretch>
              <a:fillRect/>
            </a:stretch>
          </p:blipFill>
          <p:spPr>
            <a:xfrm>
              <a:off x="1161431" y="1717978"/>
              <a:ext cx="4736675" cy="2999232"/>
            </a:xfrm>
            <a:prstGeom prst="rect">
              <a:avLst/>
            </a:prstGeom>
          </p:spPr>
        </p:pic>
        <p:sp>
          <p:nvSpPr>
            <p:cNvPr id="19" name="TextBox 18">
              <a:extLst>
                <a:ext uri="{FF2B5EF4-FFF2-40B4-BE49-F238E27FC236}">
                  <a16:creationId xmlns:a16="http://schemas.microsoft.com/office/drawing/2014/main" id="{89C154C2-EF85-4143-9067-84B51B797F84}"/>
                </a:ext>
              </a:extLst>
            </p:cNvPr>
            <p:cNvSpPr txBox="1"/>
            <p:nvPr/>
          </p:nvSpPr>
          <p:spPr>
            <a:xfrm>
              <a:off x="1161431" y="1256216"/>
              <a:ext cx="3703320"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tlas Grotesk"/>
                </a:rPr>
                <a:t>Ship vs. No Ship:</a:t>
              </a: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endParaRPr lang="en-US" b="1">
                <a:latin typeface="Atlas Grotesk"/>
              </a:endParaRPr>
            </a:p>
            <a:p>
              <a:pPr marL="285750" indent="-285750">
                <a:buFont typeface="Wingdings" panose="05000000000000000000" pitchFamily="2" charset="2"/>
                <a:buChar char="§"/>
              </a:pPr>
              <a:r>
                <a:rPr lang="en-US">
                  <a:latin typeface="Atlas Grotesk"/>
                </a:rPr>
                <a:t>Dataset is highly imbalanced</a:t>
              </a:r>
            </a:p>
            <a:p>
              <a:pPr marL="285750" indent="-285750">
                <a:buFont typeface="Wingdings" panose="05000000000000000000" pitchFamily="2" charset="2"/>
                <a:buChar char="§"/>
              </a:pPr>
              <a:r>
                <a:rPr lang="en-US">
                  <a:latin typeface="Atlas Grotesk"/>
                </a:rPr>
                <a:t>~ 3x # of images without ships than with ships</a:t>
              </a:r>
            </a:p>
            <a:p>
              <a:pPr marL="285750" indent="-285750">
                <a:buFont typeface="Wingdings" panose="05000000000000000000" pitchFamily="2" charset="2"/>
                <a:buChar char="§"/>
              </a:pPr>
              <a:endParaRPr lang="en-US">
                <a:latin typeface="Atlas Grotesk"/>
              </a:endParaRPr>
            </a:p>
            <a:p>
              <a:pPr algn="ctr"/>
              <a:r>
                <a:rPr lang="en-US" b="1">
                  <a:latin typeface="Atlas Grotesk"/>
                </a:rPr>
                <a:t>Need to balance!</a:t>
              </a:r>
            </a:p>
          </p:txBody>
        </p:sp>
      </p:grpSp>
      <p:sp>
        <p:nvSpPr>
          <p:cNvPr id="10" name="Title 1">
            <a:extLst>
              <a:ext uri="{FF2B5EF4-FFF2-40B4-BE49-F238E27FC236}">
                <a16:creationId xmlns:a16="http://schemas.microsoft.com/office/drawing/2014/main" id="{6B6CF996-42C3-4925-BB7E-182C6665F046}"/>
              </a:ext>
            </a:extLst>
          </p:cNvPr>
          <p:cNvSpPr txBox="1">
            <a:spLocks/>
          </p:cNvSpPr>
          <p:nvPr/>
        </p:nvSpPr>
        <p:spPr bwMode="black">
          <a:xfrm>
            <a:off x="2216759" y="212629"/>
            <a:ext cx="7729728" cy="466344"/>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2500"/>
              <a:t>EDA</a:t>
            </a:r>
          </a:p>
        </p:txBody>
      </p:sp>
      <p:cxnSp>
        <p:nvCxnSpPr>
          <p:cNvPr id="18" name="Straight Connector 17">
            <a:extLst>
              <a:ext uri="{FF2B5EF4-FFF2-40B4-BE49-F238E27FC236}">
                <a16:creationId xmlns:a16="http://schemas.microsoft.com/office/drawing/2014/main" id="{90EE1D07-FB23-4771-B765-41D0EFDB1E78}"/>
              </a:ext>
            </a:extLst>
          </p:cNvPr>
          <p:cNvCxnSpPr/>
          <p:nvPr/>
        </p:nvCxnSpPr>
        <p:spPr>
          <a:xfrm>
            <a:off x="6612547" y="948718"/>
            <a:ext cx="0" cy="5631818"/>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550305"/>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B5E7FF06DDECC4E97807170CFEEF7D6" ma:contentTypeVersion="2" ma:contentTypeDescription="Create a new document." ma:contentTypeScope="" ma:versionID="cf122107558588a6c21c7c2c0dfea945">
  <xsd:schema xmlns:xsd="http://www.w3.org/2001/XMLSchema" xmlns:xs="http://www.w3.org/2001/XMLSchema" xmlns:p="http://schemas.microsoft.com/office/2006/metadata/properties" xmlns:ns2="2395c0ab-f9c8-44e6-bdc8-40452cda9680" targetNamespace="http://schemas.microsoft.com/office/2006/metadata/properties" ma:root="true" ma:fieldsID="b22bce759567648c81b5106847fde5b5" ns2:_="">
    <xsd:import namespace="2395c0ab-f9c8-44e6-bdc8-40452cda968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95c0ab-f9c8-44e6-bdc8-40452cda968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FFE05D-6B32-4436-94A7-A105A2932956}">
  <ds:schemaRefs>
    <ds:schemaRef ds:uri="2395c0ab-f9c8-44e6-bdc8-40452cda968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DCFC49D-9F6A-4696-A8B0-9F84A69D254B}">
  <ds:schemaRefs>
    <ds:schemaRef ds:uri="2395c0ab-f9c8-44e6-bdc8-40452cda968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AEF167B-BE5A-4706-AD85-4F68DDFD0D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4229</Words>
  <Application>Microsoft Macintosh PowerPoint</Application>
  <PresentationFormat>Widescreen</PresentationFormat>
  <Paragraphs>428</Paragraphs>
  <Slides>24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-apple-system</vt:lpstr>
      <vt:lpstr>Arial</vt:lpstr>
      <vt:lpstr>Atlas Grotesk</vt:lpstr>
      <vt:lpstr>Calibri</vt:lpstr>
      <vt:lpstr>Cambria Math</vt:lpstr>
      <vt:lpstr>Gill Sans MT</vt:lpstr>
      <vt:lpstr>Lucida Grande</vt:lpstr>
      <vt:lpstr>Wingdings</vt:lpstr>
      <vt:lpstr>Parcel</vt:lpstr>
      <vt:lpstr>Ship classification &amp; segmentation</vt:lpstr>
      <vt:lpstr>Outline</vt:lpstr>
      <vt:lpstr>Introduction  (Objective, Dataset, Recap Computer Vision)</vt:lpstr>
      <vt:lpstr>PowerPoint Presentation</vt:lpstr>
      <vt:lpstr>Dataset</vt:lpstr>
      <vt:lpstr>Recap: Computer Vision</vt:lpstr>
      <vt:lpstr>Exploratory Data analysis</vt:lpstr>
      <vt:lpstr>PowerPoint Presentation</vt:lpstr>
      <vt:lpstr>PowerPoint Presentation</vt:lpstr>
      <vt:lpstr>EDA</vt:lpstr>
      <vt:lpstr>Image Classification</vt:lpstr>
      <vt:lpstr>Image Classification</vt:lpstr>
      <vt:lpstr>Image Classification</vt:lpstr>
      <vt:lpstr>Image Classification</vt:lpstr>
      <vt:lpstr>Image Classification</vt:lpstr>
      <vt:lpstr>Image Classification</vt:lpstr>
      <vt:lpstr>Semantic Segmentation</vt:lpstr>
      <vt:lpstr>Fully Convolutional Networks (FCN)</vt:lpstr>
      <vt:lpstr>Fully Convolutional Networks (FCN)</vt:lpstr>
      <vt:lpstr>U-Net</vt:lpstr>
      <vt:lpstr>Transposed Convolution</vt:lpstr>
      <vt:lpstr>U-Net Architecture</vt:lpstr>
      <vt:lpstr>Conclusion</vt:lpstr>
      <vt:lpstr>Conclusion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Ship classification &amp; segmentation</dc:title>
  <dc:creator>Markus Wehr</dc:creator>
  <cp:lastModifiedBy>Microsoft Office User</cp:lastModifiedBy>
  <cp:revision>10</cp:revision>
  <dcterms:created xsi:type="dcterms:W3CDTF">2019-12-02T04:59:23Z</dcterms:created>
  <dcterms:modified xsi:type="dcterms:W3CDTF">2020-02-11T20:55:36Z</dcterms:modified>
</cp:coreProperties>
</file>